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76" r:id="rId4"/>
    <p:sldMasterId id="2147483791" r:id="rId5"/>
    <p:sldMasterId id="2147483793" r:id="rId6"/>
    <p:sldMasterId id="2147483648" r:id="rId7"/>
    <p:sldMasterId id="2147483792" r:id="rId8"/>
  </p:sldMasterIdLst>
  <p:notesMasterIdLst>
    <p:notesMasterId r:id="rId27"/>
  </p:notesMasterIdLst>
  <p:handoutMasterIdLst>
    <p:handoutMasterId r:id="rId28"/>
  </p:handoutMasterIdLst>
  <p:sldIdLst>
    <p:sldId id="289" r:id="rId9"/>
    <p:sldId id="311" r:id="rId10"/>
    <p:sldId id="257" r:id="rId11"/>
    <p:sldId id="301" r:id="rId12"/>
    <p:sldId id="302" r:id="rId13"/>
    <p:sldId id="263" r:id="rId14"/>
    <p:sldId id="303" r:id="rId15"/>
    <p:sldId id="270" r:id="rId16"/>
    <p:sldId id="304" r:id="rId17"/>
    <p:sldId id="305" r:id="rId18"/>
    <p:sldId id="312" r:id="rId19"/>
    <p:sldId id="307" r:id="rId20"/>
    <p:sldId id="308" r:id="rId21"/>
    <p:sldId id="309" r:id="rId22"/>
    <p:sldId id="314" r:id="rId23"/>
    <p:sldId id="310" r:id="rId24"/>
    <p:sldId id="313" r:id="rId25"/>
    <p:sldId id="284" r:id="rId26"/>
  </p:sldIdLst>
  <p:sldSz cx="12192000" cy="6858000"/>
  <p:notesSz cx="6858000" cy="9144000"/>
  <p:embeddedFontLst>
    <p:embeddedFont>
      <p:font typeface="Griffith Sans Display" pitchFamily="2" charset="77"/>
      <p:regular r:id="rId29"/>
      <p:bold r:id="rId30"/>
      <p:italic r:id="rId31"/>
      <p:boldItalic r:id="rId32"/>
    </p:embeddedFont>
    <p:embeddedFont>
      <p:font typeface="Griffith Sans Text" pitchFamily="2" charset="77"/>
      <p:regular r:id="rId33"/>
      <p:bold r:id="rId34"/>
      <p:italic r:id="rId35"/>
      <p:boldItalic r:id="rId36"/>
    </p:embeddedFont>
    <p:embeddedFont>
      <p:font typeface="Griffith Serif Display" pitchFamily="2" charset="77"/>
      <p:regular r:id="rId37"/>
      <p:bold r:id="rId38"/>
    </p:embeddedFont>
  </p:embeddedFont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lanie Carroll" initials="MC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CEF"/>
    <a:srgbClr val="E51F30"/>
    <a:srgbClr val="E30918"/>
    <a:srgbClr val="DA1E12"/>
    <a:srgbClr val="D90011"/>
    <a:srgbClr val="ACACAC"/>
    <a:srgbClr val="DA0012"/>
    <a:srgbClr val="FF2F92"/>
    <a:srgbClr val="D70111"/>
    <a:srgbClr val="D92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2321AD-CC88-0143-BEFE-D8B8A0FF2DE9}" v="7" dt="2026-06-24T23:15:49.9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23"/>
    <p:restoredTop sz="84247"/>
  </p:normalViewPr>
  <p:slideViewPr>
    <p:cSldViewPr snapToGrid="0">
      <p:cViewPr varScale="1">
        <p:scale>
          <a:sx n="106" d="100"/>
          <a:sy n="106" d="100"/>
        </p:scale>
        <p:origin x="35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commentAuthors" Target="commentAuthors.xml"/><Relationship Id="rId21" Type="http://schemas.openxmlformats.org/officeDocument/2006/relationships/slide" Target="slides/slide13.xml"/><Relationship Id="rId34" Type="http://schemas.openxmlformats.org/officeDocument/2006/relationships/font" Target="fonts/font6.fntdata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3.fntdata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0" Type="http://schemas.openxmlformats.org/officeDocument/2006/relationships/slide" Target="slides/slide12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ri Banens" userId="c175c814-027d-451b-b901-a933379fd918" providerId="ADAL" clId="{C8F448DC-88F6-5CAF-AB42-BE1D5F2D3AC5}"/>
    <pc:docChg chg="undo redo custSel addSld modSld">
      <pc:chgData name="Yuri Banens" userId="c175c814-027d-451b-b901-a933379fd918" providerId="ADAL" clId="{C8F448DC-88F6-5CAF-AB42-BE1D5F2D3AC5}" dt="2026-06-24T23:16:03.134" v="515" actId="20577"/>
      <pc:docMkLst>
        <pc:docMk/>
      </pc:docMkLst>
      <pc:sldChg chg="modSp mod">
        <pc:chgData name="Yuri Banens" userId="c175c814-027d-451b-b901-a933379fd918" providerId="ADAL" clId="{C8F448DC-88F6-5CAF-AB42-BE1D5F2D3AC5}" dt="2026-06-24T23:12:53.563" v="472" actId="20577"/>
        <pc:sldMkLst>
          <pc:docMk/>
          <pc:sldMk cId="131248318" sldId="257"/>
        </pc:sldMkLst>
        <pc:spChg chg="mod">
          <ac:chgData name="Yuri Banens" userId="c175c814-027d-451b-b901-a933379fd918" providerId="ADAL" clId="{C8F448DC-88F6-5CAF-AB42-BE1D5F2D3AC5}" dt="2026-06-24T23:12:53.563" v="472" actId="20577"/>
          <ac:spMkLst>
            <pc:docMk/>
            <pc:sldMk cId="131248318" sldId="257"/>
            <ac:spMk id="5" creationId="{0E9D61BB-182A-0FE3-D271-DEE2AB1EF3E9}"/>
          </ac:spMkLst>
        </pc:spChg>
      </pc:sldChg>
      <pc:sldChg chg="modSp mod">
        <pc:chgData name="Yuri Banens" userId="c175c814-027d-451b-b901-a933379fd918" providerId="ADAL" clId="{C8F448DC-88F6-5CAF-AB42-BE1D5F2D3AC5}" dt="2026-06-24T23:14:42.028" v="487" actId="20577"/>
        <pc:sldMkLst>
          <pc:docMk/>
          <pc:sldMk cId="1702261229" sldId="301"/>
        </pc:sldMkLst>
        <pc:spChg chg="mod">
          <ac:chgData name="Yuri Banens" userId="c175c814-027d-451b-b901-a933379fd918" providerId="ADAL" clId="{C8F448DC-88F6-5CAF-AB42-BE1D5F2D3AC5}" dt="2026-06-24T23:14:42.028" v="487" actId="20577"/>
          <ac:spMkLst>
            <pc:docMk/>
            <pc:sldMk cId="1702261229" sldId="301"/>
            <ac:spMk id="23" creationId="{ED6D578E-73F1-F162-E41B-52379E091901}"/>
          </ac:spMkLst>
        </pc:spChg>
      </pc:sldChg>
      <pc:sldChg chg="modSp mod">
        <pc:chgData name="Yuri Banens" userId="c175c814-027d-451b-b901-a933379fd918" providerId="ADAL" clId="{C8F448DC-88F6-5CAF-AB42-BE1D5F2D3AC5}" dt="2026-06-24T23:09:26.825" v="423" actId="113"/>
        <pc:sldMkLst>
          <pc:docMk/>
          <pc:sldMk cId="609381973" sldId="305"/>
        </pc:sldMkLst>
        <pc:spChg chg="mod">
          <ac:chgData name="Yuri Banens" userId="c175c814-027d-451b-b901-a933379fd918" providerId="ADAL" clId="{C8F448DC-88F6-5CAF-AB42-BE1D5F2D3AC5}" dt="2026-06-24T23:09:26.825" v="423" actId="113"/>
          <ac:spMkLst>
            <pc:docMk/>
            <pc:sldMk cId="609381973" sldId="305"/>
            <ac:spMk id="2" creationId="{917C1C59-E29C-F739-CB21-C99C99F2B923}"/>
          </ac:spMkLst>
        </pc:spChg>
        <pc:picChg chg="mod">
          <ac:chgData name="Yuri Banens" userId="c175c814-027d-451b-b901-a933379fd918" providerId="ADAL" clId="{C8F448DC-88F6-5CAF-AB42-BE1D5F2D3AC5}" dt="2026-06-24T23:02:21.382" v="272" actId="1076"/>
          <ac:picMkLst>
            <pc:docMk/>
            <pc:sldMk cId="609381973" sldId="305"/>
            <ac:picMk id="7" creationId="{72B81513-7253-C6E2-6BC8-713D23164E57}"/>
          </ac:picMkLst>
        </pc:picChg>
      </pc:sldChg>
      <pc:sldChg chg="modSp mod">
        <pc:chgData name="Yuri Banens" userId="c175c814-027d-451b-b901-a933379fd918" providerId="ADAL" clId="{C8F448DC-88F6-5CAF-AB42-BE1D5F2D3AC5}" dt="2026-06-24T23:09:41.224" v="424" actId="113"/>
        <pc:sldMkLst>
          <pc:docMk/>
          <pc:sldMk cId="1178794109" sldId="307"/>
        </pc:sldMkLst>
        <pc:spChg chg="mod">
          <ac:chgData name="Yuri Banens" userId="c175c814-027d-451b-b901-a933379fd918" providerId="ADAL" clId="{C8F448DC-88F6-5CAF-AB42-BE1D5F2D3AC5}" dt="2026-06-24T23:09:41.224" v="424" actId="113"/>
          <ac:spMkLst>
            <pc:docMk/>
            <pc:sldMk cId="1178794109" sldId="307"/>
            <ac:spMk id="6" creationId="{94B544BA-309A-C98B-9340-EA580542C683}"/>
          </ac:spMkLst>
        </pc:spChg>
      </pc:sldChg>
      <pc:sldChg chg="modSp mod">
        <pc:chgData name="Yuri Banens" userId="c175c814-027d-451b-b901-a933379fd918" providerId="ADAL" clId="{C8F448DC-88F6-5CAF-AB42-BE1D5F2D3AC5}" dt="2026-06-24T23:16:03.134" v="515" actId="20577"/>
        <pc:sldMkLst>
          <pc:docMk/>
          <pc:sldMk cId="2642897387" sldId="308"/>
        </pc:sldMkLst>
        <pc:spChg chg="mod">
          <ac:chgData name="Yuri Banens" userId="c175c814-027d-451b-b901-a933379fd918" providerId="ADAL" clId="{C8F448DC-88F6-5CAF-AB42-BE1D5F2D3AC5}" dt="2026-06-24T23:16:03.134" v="515" actId="20577"/>
          <ac:spMkLst>
            <pc:docMk/>
            <pc:sldMk cId="2642897387" sldId="308"/>
            <ac:spMk id="6" creationId="{40A1C559-C511-A29B-3603-8A9CEB690A10}"/>
          </ac:spMkLst>
        </pc:spChg>
      </pc:sldChg>
      <pc:sldChg chg="addSp delSp modSp mod modClrScheme chgLayout">
        <pc:chgData name="Yuri Banens" userId="c175c814-027d-451b-b901-a933379fd918" providerId="ADAL" clId="{C8F448DC-88F6-5CAF-AB42-BE1D5F2D3AC5}" dt="2026-06-24T23:06:32.332" v="307" actId="478"/>
        <pc:sldMkLst>
          <pc:docMk/>
          <pc:sldMk cId="4271051720" sldId="309"/>
        </pc:sldMkLst>
        <pc:spChg chg="mod ord">
          <ac:chgData name="Yuri Banens" userId="c175c814-027d-451b-b901-a933379fd918" providerId="ADAL" clId="{C8F448DC-88F6-5CAF-AB42-BE1D5F2D3AC5}" dt="2026-06-24T23:06:26.229" v="305" actId="700"/>
          <ac:spMkLst>
            <pc:docMk/>
            <pc:sldMk cId="4271051720" sldId="309"/>
            <ac:spMk id="3" creationId="{9AB2BCB2-E71E-7546-BC32-5B2733736FE4}"/>
          </ac:spMkLst>
        </pc:spChg>
        <pc:spChg chg="add del mod">
          <ac:chgData name="Yuri Banens" userId="c175c814-027d-451b-b901-a933379fd918" providerId="ADAL" clId="{C8F448DC-88F6-5CAF-AB42-BE1D5F2D3AC5}" dt="2026-06-24T23:06:25.839" v="304" actId="478"/>
          <ac:spMkLst>
            <pc:docMk/>
            <pc:sldMk cId="4271051720" sldId="309"/>
            <ac:spMk id="4" creationId="{3DA4B4FD-7EFC-507F-A6DB-1AFF44EA6F66}"/>
          </ac:spMkLst>
        </pc:spChg>
        <pc:spChg chg="mod ord">
          <ac:chgData name="Yuri Banens" userId="c175c814-027d-451b-b901-a933379fd918" providerId="ADAL" clId="{C8F448DC-88F6-5CAF-AB42-BE1D5F2D3AC5}" dt="2026-06-24T23:06:26.229" v="305" actId="700"/>
          <ac:spMkLst>
            <pc:docMk/>
            <pc:sldMk cId="4271051720" sldId="309"/>
            <ac:spMk id="5" creationId="{2193F3DA-A731-E828-F198-B0032AD48AEF}"/>
          </ac:spMkLst>
        </pc:spChg>
        <pc:spChg chg="add del mod">
          <ac:chgData name="Yuri Banens" userId="c175c814-027d-451b-b901-a933379fd918" providerId="ADAL" clId="{C8F448DC-88F6-5CAF-AB42-BE1D5F2D3AC5}" dt="2026-06-24T23:06:32.332" v="307" actId="478"/>
          <ac:spMkLst>
            <pc:docMk/>
            <pc:sldMk cId="4271051720" sldId="309"/>
            <ac:spMk id="7" creationId="{D7F63F11-1F8B-3DE0-DAFE-B57067E167FD}"/>
          </ac:spMkLst>
        </pc:spChg>
        <pc:spChg chg="add del mod ord">
          <ac:chgData name="Yuri Banens" userId="c175c814-027d-451b-b901-a933379fd918" providerId="ADAL" clId="{C8F448DC-88F6-5CAF-AB42-BE1D5F2D3AC5}" dt="2026-06-24T23:06:28.793" v="306" actId="478"/>
          <ac:spMkLst>
            <pc:docMk/>
            <pc:sldMk cId="4271051720" sldId="309"/>
            <ac:spMk id="13" creationId="{AC1436BE-3223-8469-2AC9-DCB0197E9E1C}"/>
          </ac:spMkLst>
        </pc:spChg>
        <pc:picChg chg="mod ord">
          <ac:chgData name="Yuri Banens" userId="c175c814-027d-451b-b901-a933379fd918" providerId="ADAL" clId="{C8F448DC-88F6-5CAF-AB42-BE1D5F2D3AC5}" dt="2026-06-24T23:06:26.229" v="305" actId="700"/>
          <ac:picMkLst>
            <pc:docMk/>
            <pc:sldMk cId="4271051720" sldId="309"/>
            <ac:picMk id="15" creationId="{6008F9F8-37EC-B45B-FD13-A431FFEF981C}"/>
          </ac:picMkLst>
        </pc:picChg>
      </pc:sldChg>
      <pc:sldChg chg="modSp mod">
        <pc:chgData name="Yuri Banens" userId="c175c814-027d-451b-b901-a933379fd918" providerId="ADAL" clId="{C8F448DC-88F6-5CAF-AB42-BE1D5F2D3AC5}" dt="2026-06-24T22:54:21.678" v="70" actId="20577"/>
        <pc:sldMkLst>
          <pc:docMk/>
          <pc:sldMk cId="283311825" sldId="312"/>
        </pc:sldMkLst>
        <pc:spChg chg="mod">
          <ac:chgData name="Yuri Banens" userId="c175c814-027d-451b-b901-a933379fd918" providerId="ADAL" clId="{C8F448DC-88F6-5CAF-AB42-BE1D5F2D3AC5}" dt="2026-06-24T22:54:21.678" v="70" actId="20577"/>
          <ac:spMkLst>
            <pc:docMk/>
            <pc:sldMk cId="283311825" sldId="312"/>
            <ac:spMk id="2" creationId="{3253D54F-E34B-1917-8776-FD2050169DE9}"/>
          </ac:spMkLst>
        </pc:spChg>
      </pc:sldChg>
      <pc:sldChg chg="add">
        <pc:chgData name="Yuri Banens" userId="c175c814-027d-451b-b901-a933379fd918" providerId="ADAL" clId="{C8F448DC-88F6-5CAF-AB42-BE1D5F2D3AC5}" dt="2026-06-24T23:05:15.692" v="273" actId="2890"/>
        <pc:sldMkLst>
          <pc:docMk/>
          <pc:sldMk cId="4204976710" sldId="31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FFCA2-BF6D-CE44-A430-3AEE88891A9E}" type="datetimeFigureOut">
              <a:rPr lang="en-US" smtClean="0">
                <a:latin typeface="Arial"/>
              </a:rPr>
              <a:t>6/25/26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A992C-4394-4E4E-9793-4EB1E3E1D25A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02212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16A57A62-2764-F542-B86B-77C5E138D015}" type="datetimeFigureOut">
              <a:rPr lang="en-US" smtClean="0"/>
              <a:pPr/>
              <a:t>6/25/26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19A93E2E-41BE-9948-9CD4-5372A37788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9067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585" rtl="0" eaLnBrk="1" latinLnBrk="0" hangingPunct="1">
      <a:defRPr sz="1600" kern="1200">
        <a:solidFill>
          <a:schemeClr val="tx1"/>
        </a:solidFill>
        <a:latin typeface="Arial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Arial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Arial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Arial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Arial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⏱ 11:00  ·  1 min</a:t>
            </a:r>
          </a:p>
          <a:p>
            <a:r>
              <a:t>Welcome + housekeeping, fast. Flag that this is hands-on — they'll be coding text themselves within ~25 min. Time is tight today, so keep this crisp.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⏱ 11:21  ·  4 min</a:t>
            </a:r>
          </a:p>
          <a:p>
            <a:r>
              <a:t>DEMO 2. First place to compress if setup ran long.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⏱ 11:25  ·  15 min</a:t>
            </a:r>
          </a:p>
          <a:p>
            <a:r>
              <a:rPr dirty="0"/>
              <a:t>THE HEART OF THE WORKSHOP — protect this. If behind, claw time back from the demos (8/10/12) and the themes hands-on (13), never from here. </a:t>
            </a:r>
            <a:r>
              <a:t>Walk the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⏱ 11:40  ·  4 min</a:t>
            </a:r>
          </a:p>
          <a:p>
            <a:r>
              <a:t>DEMO 3. Compressible.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142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⏱ 11:44  ·  7 min</a:t>
            </a:r>
          </a:p>
          <a:p>
            <a:r>
              <a:t>Themes hands-on — now the shock absorber for the whole session. If you're behind, shorten it or make it watch-along. Remind them: a code can belong to more than one theme.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⏱ 11:51  ·  2 min</a:t>
            </a:r>
          </a:p>
          <a:p>
            <a:r>
              <a:t>Topics-vs-themes story — the most memorable bit. Worth telling well even when short.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31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2D249-1454-D925-4416-318865D86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EF6651-25B6-5F2B-F005-6AF6EC743E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D9C663-7CD5-9BAC-43AF-8A903F810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⏱ 11:51  ·  2 min</a:t>
            </a:r>
          </a:p>
          <a:p>
            <a:r>
              <a:t>Topics-vs-themes story — the most memorable bit. Worth telling well even when short.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82C88-C687-A5B6-70EA-F7D3182996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252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⏱ 11:53  ·  2 min</a:t>
            </a:r>
          </a:p>
          <a:p>
            <a:r>
              <a:t>CALL BACK to slide 4: map transcript → code → theme → write-up onto the six phases, out loud.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⏱ 11:55  ·  3 min</a:t>
            </a:r>
          </a:p>
          <a:p>
            <a:r>
              <a:t>Q&amp;A. If the room was literate and you saved demo time, hand the surplus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⏱ 11:58  ·  1 min</a:t>
            </a:r>
          </a:p>
          <a:p>
            <a:r>
              <a:t>Close. ~1 min slack to 12:00.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360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Brisbane/Meanjin is Yuggera / Turrbal country. I acknowledge that and thank the Yuggera/Turrnbal people here today. Thanks to the Yuggera/Turrbal elders and the upcoming generation.</a:t>
            </a:r>
          </a:p>
          <a:p>
            <a:endParaRPr/>
          </a:p>
          <a:p>
            <a:r>
              <a:t>———</a:t>
            </a:r>
          </a:p>
          <a:p>
            <a:r>
              <a:t>⏱ 11:01  ·  1 min</a:t>
            </a:r>
          </a:p>
          <a:p>
            <a:r>
              <a:t>Keep brief.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29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reflexive thematic analysis</a:t>
            </a:r>
          </a:p>
          <a:p>
            <a:r>
              <a:t>Where TA sits in the qualitative research landscape</a:t>
            </a:r>
          </a:p>
          <a:p>
            <a:r>
              <a:t>How it’s different to quantitative text analysis</a:t>
            </a:r>
          </a:p>
          <a:p>
            <a:endParaRPr/>
          </a:p>
          <a:p>
            <a:r>
              <a:t>———</a:t>
            </a:r>
          </a:p>
          <a:p>
            <a:r>
              <a:t>⏱ 11:02  ·  2 min</a:t>
            </a:r>
          </a:p>
          <a:p>
            <a:r>
              <a:t>Set up the 'why TA is fuzzy but useful' framing. Tighter than before — one good line on each quote, then move.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27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546AE-2CC2-8838-2565-CAFF1A511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BAB077-9366-96CF-5657-E76E220325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77904A-DD44-6C43-2DD2-131DCE0BCD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⏱ 11:04  ·  3 min</a:t>
            </a:r>
          </a:p>
          <a:p>
            <a:r>
              <a:t>Introduce the six phases. You'll CALL BACK to this on slide 15 — say so. Don't dwell; the phases land properly when you do them live.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6C6F1-5F47-945E-5805-9090336518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50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D7124-C79F-68F5-7467-0E02AE808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FD78D9-CC72-BE12-E6CC-A2E126B01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A8B1C-05DF-6D9F-8BD1-5BEF9A1787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⏱ 11:07  ·  1 min</a:t>
            </a:r>
          </a:p>
          <a:p>
            <a:r>
              <a:t>State the two aims plainly, then move on. Lowers the stakes.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61322-AE3E-5A4B-52A0-7609115C70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915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⏱ 11:08  ·  2 min</a:t>
            </a:r>
          </a:p>
          <a:p>
            <a:r>
              <a:t>Why Obsidian — TA-relevant features only. Resist the tangent.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4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796B7-6FC5-1C11-5DC4-C7F6CB4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78D353-BB75-22C2-B6F1-BEFD4BE9FD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7F18AB-98A1-3081-2CC1-CCB620A82F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⏱ 11:10  ·  2 min</a:t>
            </a:r>
          </a:p>
          <a:p>
            <a:r>
              <a:t>Properties/front matter — underpins the demos. Keep it to what they'll actually see used.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AFA34-26FA-CD53-6D90-1D45FAA42F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70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Open the completed example vault (default Obsidian appearance — no custom themes or plugins visible)</a:t>
            </a:r>
          </a:p>
          <a:p>
            <a:r>
              <a:t>Walk through: transcript note → code note → theme note</a:t>
            </a:r>
          </a:p>
          <a:p>
            <a:r>
              <a:t>Show how clicking a code surfaces the theme it belongs to, and vice versa</a:t>
            </a:r>
          </a:p>
          <a:p>
            <a:r>
              <a:t>Optional: briefly show what the final write-up/paper stage might look like</a:t>
            </a:r>
          </a:p>
          <a:p>
            <a:endParaRPr/>
          </a:p>
          <a:p>
            <a:r>
              <a:t>———</a:t>
            </a:r>
          </a:p>
          <a:p>
            <a:r>
              <a:t>⏱ 11:12  ·  4 min</a:t>
            </a:r>
          </a:p>
          <a:p>
            <a:r>
              <a:t>DEMO 1. Compressible. If you're behind, tighten a demo — never the practice slots.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53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F7930-1B80-DF3F-1E42-FD50076B8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4F58E4-35AA-12CD-7E6C-DC56027DB5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2A7177-FA8F-51C1-24A2-C0C1338A1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Open the completed example vault (default Obsidian appearance — no custom themes or plugins visible)</a:t>
            </a:r>
          </a:p>
          <a:p>
            <a:r>
              <a:t>Walk through: transcript note → code note → theme note</a:t>
            </a:r>
          </a:p>
          <a:p>
            <a:r>
              <a:t>Show how clicking a code surfaces the theme it belongs to, and vice versa</a:t>
            </a:r>
          </a:p>
          <a:p>
            <a:r>
              <a:t>Optional: briefly show what the final write-up/paper stage might look like</a:t>
            </a:r>
          </a:p>
          <a:p>
            <a:endParaRPr/>
          </a:p>
          <a:p>
            <a:r>
              <a:t>———</a:t>
            </a:r>
          </a:p>
          <a:p>
            <a:r>
              <a:t>⏱ 11:16  ·  5 min</a:t>
            </a:r>
          </a:p>
          <a:p>
            <a:r>
              <a:t>BIGGEST TIME RISK — and there is NO end buffer today. This 5 min only works if people pre-installed Obsidian and the vault. Get that line into the ResBaz pre-event email. Don't advance until most are set up; if it overruns, claw it back from Demo 2 (slide 10) and the themes hands-on (slide 13).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7D0E07-3120-78AA-929C-E38F42175F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3E2E-41BE-9948-9CD4-5372A377881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6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3">
            <a:extLst>
              <a:ext uri="{FF2B5EF4-FFF2-40B4-BE49-F238E27FC236}">
                <a16:creationId xmlns:a16="http://schemas.microsoft.com/office/drawing/2014/main" id="{AAB7437C-4E00-1B25-6621-82BD2FBBE194}"/>
              </a:ext>
            </a:extLst>
          </p:cNvPr>
          <p:cNvSpPr txBox="1">
            <a:spLocks/>
          </p:cNvSpPr>
          <p:nvPr userDrawn="1"/>
        </p:nvSpPr>
        <p:spPr>
          <a:xfrm>
            <a:off x="816228" y="196850"/>
            <a:ext cx="11375772" cy="6452478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3200">
                <a:solidFill>
                  <a:schemeClr val="bg1"/>
                </a:solidFill>
              </a:rPr>
              <a:t>\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6BDC6C0-52BA-75E1-BA65-B8BD3E103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372" y="227105"/>
            <a:ext cx="11163125" cy="608669"/>
          </a:xfrm>
          <a:prstGeom prst="rect">
            <a:avLst/>
          </a:prstGeom>
          <a:effectLst/>
        </p:spPr>
        <p:txBody>
          <a:bodyPr vert="horz" lIns="180000" tIns="234000" rIns="180000" bIns="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FFB382-1D71-D971-3C6A-94974870EA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373" y="835774"/>
            <a:ext cx="11163123" cy="423787"/>
          </a:xfrm>
        </p:spPr>
        <p:txBody>
          <a:bodyPr lIns="180000" tIns="0" rIns="180000" bIns="0" anchor="t" anchorCtr="0"/>
          <a:lstStyle>
            <a:lvl1pPr marL="0" indent="0">
              <a:buNone/>
              <a:defRPr>
                <a:latin typeface="Griffith Serif Display" pitchFamily="2" charset="77"/>
              </a:defRPr>
            </a:lvl1pPr>
          </a:lstStyle>
          <a:p>
            <a:pPr lvl="0"/>
            <a:r>
              <a:rPr lang="en-US"/>
              <a:t>CLICK TO EDIT SUBHEADING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B4CEE9D-F516-3D3D-F5A8-864658D548B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5525" y="1293434"/>
            <a:ext cx="11166475" cy="4885687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the image icon</a:t>
            </a:r>
          </a:p>
        </p:txBody>
      </p:sp>
      <p:pic>
        <p:nvPicPr>
          <p:cNvPr id="4" name="Picture 3" descr="Griffith University logo">
            <a:extLst>
              <a:ext uri="{FF2B5EF4-FFF2-40B4-BE49-F238E27FC236}">
                <a16:creationId xmlns:a16="http://schemas.microsoft.com/office/drawing/2014/main" id="{B5A16820-04E8-0522-BF8F-4ECF0AE786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C46345-4D61-3DDC-C48B-ED84624AD02B}"/>
              </a:ext>
            </a:extLst>
          </p:cNvPr>
          <p:cNvSpPr txBox="1"/>
          <p:nvPr userDrawn="1"/>
        </p:nvSpPr>
        <p:spPr>
          <a:xfrm>
            <a:off x="10491168" y="6369921"/>
            <a:ext cx="1519329" cy="488079"/>
          </a:xfrm>
          <a:prstGeom prst="rect">
            <a:avLst/>
          </a:prstGeom>
          <a:solidFill>
            <a:srgbClr val="E51F30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wrap="square" lIns="144000" tIns="125999" rIns="144000" bIns="144000" rtlCol="0">
            <a:spAutoFit/>
          </a:bodyPr>
          <a:lstStyle/>
          <a:p>
            <a:pPr algn="ctr"/>
            <a:r>
              <a:rPr lang="en-US" sz="1400" b="1" i="0">
                <a:solidFill>
                  <a:schemeClr val="bg1"/>
                </a:solidFill>
                <a:latin typeface="Griffith Sans Display" pitchFamily="2" charset="77"/>
              </a:rPr>
              <a:t>Make it matter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CBAD8D-4AA8-6D17-D706-97DC887491EC}"/>
              </a:ext>
            </a:extLst>
          </p:cNvPr>
          <p:cNvSpPr txBox="1"/>
          <p:nvPr userDrawn="1"/>
        </p:nvSpPr>
        <p:spPr>
          <a:xfrm>
            <a:off x="1025525" y="6343191"/>
            <a:ext cx="197638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000" b="0" i="0">
                <a:solidFill>
                  <a:srgbClr val="E51F30"/>
                </a:solidFill>
                <a:latin typeface="Griffith Sans Text" pitchFamily="2" charset="77"/>
              </a:rPr>
              <a:t>Queensland Australia</a:t>
            </a:r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AF8A91AE-9BFE-C863-1B28-B18569A87CF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0659593" y="26430"/>
            <a:ext cx="1350904" cy="147134"/>
          </a:xfrm>
        </p:spPr>
        <p:txBody>
          <a:bodyPr anchor="ctr" anchorCtr="0"/>
          <a:lstStyle>
            <a:lvl1pPr algn="r">
              <a:lnSpc>
                <a:spcPct val="90000"/>
              </a:lnSpc>
              <a:defRPr sz="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347317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3">
            <a:extLst>
              <a:ext uri="{FF2B5EF4-FFF2-40B4-BE49-F238E27FC236}">
                <a16:creationId xmlns:a16="http://schemas.microsoft.com/office/drawing/2014/main" id="{AAB7437C-4E00-1B25-6621-82BD2FBBE194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4" name="Picture 3" descr="Griffith University logo">
            <a:extLst>
              <a:ext uri="{FF2B5EF4-FFF2-40B4-BE49-F238E27FC236}">
                <a16:creationId xmlns:a16="http://schemas.microsoft.com/office/drawing/2014/main" id="{B5A16820-04E8-0522-BF8F-4ECF0AE786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6BDC6C0-52BA-75E1-BA65-B8BD3E103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228" y="543781"/>
            <a:ext cx="5481060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INSERT HEADING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35ADA7F-35D1-7938-35FB-12A70894023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6228" y="1173782"/>
            <a:ext cx="5481060" cy="4778902"/>
          </a:xfrm>
          <a:prstGeom prst="rect">
            <a:avLst/>
          </a:prstGeom>
        </p:spPr>
        <p:txBody>
          <a:bodyPr vert="horz" lIns="270000" tIns="45720" rIns="180000" bIns="180000" rtlCol="0">
            <a:normAutofit/>
          </a:bodyPr>
          <a:lstStyle/>
          <a:p>
            <a:pPr lvl="0"/>
            <a:r>
              <a:rPr lang="en-US"/>
              <a:t>Click to edit text</a:t>
            </a:r>
            <a:endParaRPr lang="en-A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787785-EF98-D820-8340-C0872E708D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228" y="5952683"/>
            <a:ext cx="5481060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rgbClr val="E51F30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FA95C0-D461-C7DC-246D-7D07AB6FBEA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92863" y="190500"/>
            <a:ext cx="5589587" cy="6471949"/>
          </a:xfrm>
          <a:noFill/>
          <a:effectLst/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BBBAE7-823B-CF69-74DE-7CC73D55F9E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320372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,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3">
            <a:extLst>
              <a:ext uri="{FF2B5EF4-FFF2-40B4-BE49-F238E27FC236}">
                <a16:creationId xmlns:a16="http://schemas.microsoft.com/office/drawing/2014/main" id="{AAB7437C-4E00-1B25-6621-82BD2FBBE194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4" name="Picture 3" descr="Griffith University logo">
            <a:extLst>
              <a:ext uri="{FF2B5EF4-FFF2-40B4-BE49-F238E27FC236}">
                <a16:creationId xmlns:a16="http://schemas.microsoft.com/office/drawing/2014/main" id="{B5A16820-04E8-0522-BF8F-4ECF0AE786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A5DFA4AE-1E28-FE1B-1AB4-1C27F0A3A94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6228" y="190500"/>
            <a:ext cx="5589587" cy="6471949"/>
          </a:xfrm>
          <a:noFill/>
          <a:effectLst/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843286-B128-6FB4-F3DF-F065F380458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450E36B-B617-FE29-D1A0-A359DEE65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3391" y="543781"/>
            <a:ext cx="5481060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INSERT HEADING</a:t>
            </a:r>
            <a:endParaRPr lang="en-AU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175C0B9-C1B0-D3CA-AE11-31129C14F6C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13391" y="1173782"/>
            <a:ext cx="5481060" cy="4778902"/>
          </a:xfrm>
          <a:prstGeom prst="rect">
            <a:avLst/>
          </a:prstGeom>
        </p:spPr>
        <p:txBody>
          <a:bodyPr vert="horz" lIns="270000" tIns="45720" rIns="180000" bIns="180000" rtlCol="0">
            <a:normAutofit/>
          </a:bodyPr>
          <a:lstStyle/>
          <a:p>
            <a:pPr lvl="0"/>
            <a:r>
              <a:rPr lang="en-US"/>
              <a:t>Click to edit text</a:t>
            </a:r>
            <a:endParaRPr lang="en-AU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C626CF28-27E2-137F-6752-D9FFE52A07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3391" y="5952683"/>
            <a:ext cx="5481060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rgbClr val="E51F30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590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order, image right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iffith University logo">
            <a:extLst>
              <a:ext uri="{FF2B5EF4-FFF2-40B4-BE49-F238E27FC236}">
                <a16:creationId xmlns:a16="http://schemas.microsoft.com/office/drawing/2014/main" id="{09DF9FC1-84D7-D791-41A7-CA99E0FC6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itle 33">
            <a:extLst>
              <a:ext uri="{FF2B5EF4-FFF2-40B4-BE49-F238E27FC236}">
                <a16:creationId xmlns:a16="http://schemas.microsoft.com/office/drawing/2014/main" id="{C10ED98B-EB6E-D3C5-2B59-F5510415E268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8C0FCBEB-B13A-7099-236C-C2D6496C1F7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92863" y="190500"/>
            <a:ext cx="5589587" cy="6471949"/>
          </a:xfrm>
          <a:noFill/>
          <a:effectLst/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9FFCB9-D16A-0AC3-447E-10BA3E24CD7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5394C45-B1C7-1C97-5019-7E202F6FFD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228" y="543781"/>
            <a:ext cx="5481060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INSERT HEADING</a:t>
            </a:r>
            <a:endParaRPr lang="en-AU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A7F20BC-B95D-F1B3-08C1-D255BDA73C2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6228" y="1173782"/>
            <a:ext cx="5481060" cy="4778902"/>
          </a:xfrm>
          <a:prstGeom prst="rect">
            <a:avLst/>
          </a:prstGeom>
        </p:spPr>
        <p:txBody>
          <a:bodyPr vert="horz" lIns="270000" tIns="45720" rIns="180000" bIns="180000" rtlCol="0">
            <a:normAutofit/>
          </a:bodyPr>
          <a:lstStyle/>
          <a:p>
            <a:pPr lvl="0"/>
            <a:r>
              <a:rPr lang="en-US"/>
              <a:t>Click to edit text</a:t>
            </a:r>
            <a:endParaRPr lang="en-AU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235B1EA-7F1B-9E80-9D21-5320D729DF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228" y="5952683"/>
            <a:ext cx="5481060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rgbClr val="E51F30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95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order, image left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iffith University logo">
            <a:extLst>
              <a:ext uri="{FF2B5EF4-FFF2-40B4-BE49-F238E27FC236}">
                <a16:creationId xmlns:a16="http://schemas.microsoft.com/office/drawing/2014/main" id="{09DF9FC1-84D7-D791-41A7-CA99E0FC6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itle 33">
            <a:extLst>
              <a:ext uri="{FF2B5EF4-FFF2-40B4-BE49-F238E27FC236}">
                <a16:creationId xmlns:a16="http://schemas.microsoft.com/office/drawing/2014/main" id="{C10ED98B-EB6E-D3C5-2B59-F5510415E268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16586153-A8E8-2F2B-3A2E-C31534F8BD0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6228" y="190500"/>
            <a:ext cx="5589587" cy="6471949"/>
          </a:xfrm>
          <a:noFill/>
          <a:effectLst/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BF26FA7-1ACB-2DB0-8E52-D2F20807CE9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E6878C90-6B54-BC80-06E7-61EE76C056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5815" y="543781"/>
            <a:ext cx="5481060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INSERT HEADING</a:t>
            </a:r>
            <a:endParaRPr lang="en-AU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078AAF-1C35-D3A5-19B5-BFEE162CE6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05815" y="1173782"/>
            <a:ext cx="5481060" cy="4778902"/>
          </a:xfrm>
          <a:prstGeom prst="rect">
            <a:avLst/>
          </a:prstGeom>
        </p:spPr>
        <p:txBody>
          <a:bodyPr vert="horz" lIns="270000" tIns="45720" rIns="180000" bIns="180000" rtlCol="0">
            <a:normAutofit/>
          </a:bodyPr>
          <a:lstStyle/>
          <a:p>
            <a:pPr lvl="0"/>
            <a:r>
              <a:rPr lang="en-US"/>
              <a:t>Click to edit text</a:t>
            </a:r>
            <a:endParaRPr lang="en-AU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F483C8C-916E-DFD3-042C-DEB91E4204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5815" y="5952683"/>
            <a:ext cx="5481060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rgbClr val="E51F30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18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, image right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iffith University logo">
            <a:extLst>
              <a:ext uri="{FF2B5EF4-FFF2-40B4-BE49-F238E27FC236}">
                <a16:creationId xmlns:a16="http://schemas.microsoft.com/office/drawing/2014/main" id="{09DF9FC1-84D7-D791-41A7-CA99E0FC6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itle 33">
            <a:extLst>
              <a:ext uri="{FF2B5EF4-FFF2-40B4-BE49-F238E27FC236}">
                <a16:creationId xmlns:a16="http://schemas.microsoft.com/office/drawing/2014/main" id="{C10ED98B-EB6E-D3C5-2B59-F5510415E268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rgbClr val="E51F30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F5003438-F6E8-9B80-CA3A-88EAFFB5DD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92117" y="190500"/>
            <a:ext cx="5589587" cy="6471949"/>
          </a:xfrm>
          <a:noFill/>
          <a:effectLst/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CFEEC4-3DA1-BB2D-1AA0-2B484CF7590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6219B30-1BB0-EFC2-45A9-A2BC9FA988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228" y="543781"/>
            <a:ext cx="5481060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HEADING</a:t>
            </a:r>
            <a:endParaRPr lang="en-AU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188BB02-ECB2-1025-00D0-991E700B731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6228" y="1173782"/>
            <a:ext cx="5481060" cy="4778902"/>
          </a:xfrm>
          <a:prstGeom prst="rect">
            <a:avLst/>
          </a:prstGeom>
        </p:spPr>
        <p:txBody>
          <a:bodyPr vert="horz" lIns="270000" tIns="45720" rIns="180000" bIns="18000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  <a:endParaRPr lang="en-AU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9EC3E460-41F5-4C8E-DE77-AB7FF5845C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228" y="5952683"/>
            <a:ext cx="5481060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00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, image left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iffith University logo">
            <a:extLst>
              <a:ext uri="{FF2B5EF4-FFF2-40B4-BE49-F238E27FC236}">
                <a16:creationId xmlns:a16="http://schemas.microsoft.com/office/drawing/2014/main" id="{09DF9FC1-84D7-D791-41A7-CA99E0FC6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itle 33">
            <a:extLst>
              <a:ext uri="{FF2B5EF4-FFF2-40B4-BE49-F238E27FC236}">
                <a16:creationId xmlns:a16="http://schemas.microsoft.com/office/drawing/2014/main" id="{C10ED98B-EB6E-D3C5-2B59-F5510415E268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rgbClr val="E51F30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BAE637D-9370-319A-EE2E-9A5A13EE850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6228" y="190500"/>
            <a:ext cx="5589587" cy="6471949"/>
          </a:xfrm>
          <a:noFill/>
          <a:effectLst/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AA50B-C5DA-652C-4C91-53E94745C27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E1D10781-2B97-F2AC-E660-AB36BCE5D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3391" y="543781"/>
            <a:ext cx="5481060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HEADING</a:t>
            </a:r>
            <a:endParaRPr lang="en-AU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2078187-2B03-EC81-450C-1EAEF63AD1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13391" y="1173782"/>
            <a:ext cx="5481060" cy="4778902"/>
          </a:xfrm>
          <a:prstGeom prst="rect">
            <a:avLst/>
          </a:prstGeom>
        </p:spPr>
        <p:txBody>
          <a:bodyPr vert="horz" lIns="270000" tIns="45720" rIns="180000" bIns="18000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  <a:endParaRPr lang="en-AU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2E6167FC-9FE4-5642-3252-5EAA8929C2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3391" y="5952683"/>
            <a:ext cx="5481060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32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3">
            <a:extLst>
              <a:ext uri="{FF2B5EF4-FFF2-40B4-BE49-F238E27FC236}">
                <a16:creationId xmlns:a16="http://schemas.microsoft.com/office/drawing/2014/main" id="{AAB7437C-4E00-1B25-6621-82BD2FBBE194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DA5BFA-9902-9535-4046-D5228D56CC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64525" y="189227"/>
            <a:ext cx="3718158" cy="6472800"/>
          </a:xfrm>
          <a:noFill/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image icon</a:t>
            </a:r>
          </a:p>
        </p:txBody>
      </p:sp>
      <p:pic>
        <p:nvPicPr>
          <p:cNvPr id="4" name="Picture 3" descr="Griffith University logo">
            <a:extLst>
              <a:ext uri="{FF2B5EF4-FFF2-40B4-BE49-F238E27FC236}">
                <a16:creationId xmlns:a16="http://schemas.microsoft.com/office/drawing/2014/main" id="{B5A16820-04E8-0522-BF8F-4ECF0AE786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A67231-B61E-10EA-13CD-2F2F429EB6E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BAAA304-A926-A9FC-CBDF-A296DDC3B6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208" y="5951409"/>
            <a:ext cx="7353488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rgbClr val="E51F30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42593317-C491-A8EE-D657-0E1CA65F40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208" y="543782"/>
            <a:ext cx="7353488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rgbClr val="E51F30"/>
                </a:solidFill>
              </a:defRPr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CE7F82B-7BD1-C3ED-8D42-C718376BFC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6208" y="1173782"/>
            <a:ext cx="7353488" cy="4776749"/>
          </a:xfrm>
          <a:prstGeom prst="rect">
            <a:avLst/>
          </a:prstGeom>
        </p:spPr>
        <p:txBody>
          <a:bodyPr vert="horz" lIns="270000" tIns="46800" rIns="180000" bIns="18000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4856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,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3">
            <a:extLst>
              <a:ext uri="{FF2B5EF4-FFF2-40B4-BE49-F238E27FC236}">
                <a16:creationId xmlns:a16="http://schemas.microsoft.com/office/drawing/2014/main" id="{AAB7437C-4E00-1B25-6621-82BD2FBBE194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4" name="Picture 3" descr="Griffith University logo">
            <a:extLst>
              <a:ext uri="{FF2B5EF4-FFF2-40B4-BE49-F238E27FC236}">
                <a16:creationId xmlns:a16="http://schemas.microsoft.com/office/drawing/2014/main" id="{B5A16820-04E8-0522-BF8F-4ECF0AE786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BCF86F4-1B95-4CB0-3C56-D5E4E0E490E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6228" y="189227"/>
            <a:ext cx="3718158" cy="6472800"/>
          </a:xfrm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1ECF1-83A2-FE84-1878-7A0374B4C43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38A95167-C3AE-A75F-9373-2D5B2DA1C6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45463" y="5951409"/>
            <a:ext cx="7353488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rgbClr val="E51F30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A40CB539-6212-5A6B-7869-4C44A0104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5463" y="543782"/>
            <a:ext cx="7353488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rgbClr val="E51F30"/>
                </a:solidFill>
              </a:defRPr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7B11E97-8B3B-7C05-03DC-B875D56CC5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45463" y="1173782"/>
            <a:ext cx="7353488" cy="4776749"/>
          </a:xfrm>
          <a:prstGeom prst="rect">
            <a:avLst/>
          </a:prstGeom>
        </p:spPr>
        <p:txBody>
          <a:bodyPr vert="horz" lIns="270000" tIns="46800" rIns="180000" bIns="18000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8423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order, image right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iffith University logo">
            <a:extLst>
              <a:ext uri="{FF2B5EF4-FFF2-40B4-BE49-F238E27FC236}">
                <a16:creationId xmlns:a16="http://schemas.microsoft.com/office/drawing/2014/main" id="{09DF9FC1-84D7-D791-41A7-CA99E0FC6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itle 33">
            <a:extLst>
              <a:ext uri="{FF2B5EF4-FFF2-40B4-BE49-F238E27FC236}">
                <a16:creationId xmlns:a16="http://schemas.microsoft.com/office/drawing/2014/main" id="{C10ED98B-EB6E-D3C5-2B59-F5510415E268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56BE78B2-DC60-7AE3-9ED0-B71A29D0346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64525" y="189227"/>
            <a:ext cx="3718158" cy="6472800"/>
          </a:xfrm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EA2FC-F20B-1873-BBE3-34437741364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F5FDBAE9-9E72-8C7A-3104-E9112D9631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208" y="5951409"/>
            <a:ext cx="7353488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rgbClr val="E51F30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2216F14-DF78-79A3-80B7-9D647EED8F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208" y="543782"/>
            <a:ext cx="7353488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rgbClr val="E51F30"/>
                </a:solidFill>
              </a:defRPr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AEF7B56-874A-45E0-8050-AAB9E7526C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6208" y="1173782"/>
            <a:ext cx="7353488" cy="4776749"/>
          </a:xfrm>
          <a:prstGeom prst="rect">
            <a:avLst/>
          </a:prstGeom>
        </p:spPr>
        <p:txBody>
          <a:bodyPr vert="horz" lIns="270000" tIns="46800" rIns="180000" bIns="18000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6772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order, image left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iffith University logo">
            <a:extLst>
              <a:ext uri="{FF2B5EF4-FFF2-40B4-BE49-F238E27FC236}">
                <a16:creationId xmlns:a16="http://schemas.microsoft.com/office/drawing/2014/main" id="{09DF9FC1-84D7-D791-41A7-CA99E0FC6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itle 33">
            <a:extLst>
              <a:ext uri="{FF2B5EF4-FFF2-40B4-BE49-F238E27FC236}">
                <a16:creationId xmlns:a16="http://schemas.microsoft.com/office/drawing/2014/main" id="{C10ED98B-EB6E-D3C5-2B59-F5510415E268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1308E94-C48E-DCF8-501C-7783B251D9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6228" y="189227"/>
            <a:ext cx="3718158" cy="6472800"/>
          </a:xfrm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E7B9ECF-12CE-DCED-22F4-43902FDDB6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9DF705D-F3D8-4D04-E41D-323821CBD1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45463" y="5951409"/>
            <a:ext cx="7353488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rgbClr val="E51F30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20BED31-46FD-7210-C93A-7B317DA0E0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5463" y="543782"/>
            <a:ext cx="7353488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rgbClr val="E51F30"/>
                </a:solidFill>
              </a:defRPr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07BB9E-5C02-55DD-C096-F99E895960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45463" y="1173782"/>
            <a:ext cx="7353488" cy="4776749"/>
          </a:xfrm>
          <a:prstGeom prst="rect">
            <a:avLst/>
          </a:prstGeom>
        </p:spPr>
        <p:txBody>
          <a:bodyPr vert="horz" lIns="270000" tIns="46800" rIns="180000" bIns="18000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6093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order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33">
            <a:extLst>
              <a:ext uri="{FF2B5EF4-FFF2-40B4-BE49-F238E27FC236}">
                <a16:creationId xmlns:a16="http://schemas.microsoft.com/office/drawing/2014/main" id="{01CA9687-52B8-615D-5FDA-5BBC41FCFB12}"/>
              </a:ext>
            </a:extLst>
          </p:cNvPr>
          <p:cNvSpPr txBox="1">
            <a:spLocks/>
          </p:cNvSpPr>
          <p:nvPr userDrawn="1"/>
        </p:nvSpPr>
        <p:spPr>
          <a:xfrm>
            <a:off x="816228" y="196850"/>
            <a:ext cx="11375772" cy="6452478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3" name="Picture 2" descr="Griffith University logo">
            <a:extLst>
              <a:ext uri="{FF2B5EF4-FFF2-40B4-BE49-F238E27FC236}">
                <a16:creationId xmlns:a16="http://schemas.microsoft.com/office/drawing/2014/main" id="{1E62486D-8867-AD2E-A618-CFCE5FD4AF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A4465E-1B73-B44F-1A82-14ED2A4E0BA3}"/>
              </a:ext>
            </a:extLst>
          </p:cNvPr>
          <p:cNvSpPr txBox="1"/>
          <p:nvPr userDrawn="1"/>
        </p:nvSpPr>
        <p:spPr>
          <a:xfrm>
            <a:off x="10491168" y="6369921"/>
            <a:ext cx="1519329" cy="488079"/>
          </a:xfrm>
          <a:prstGeom prst="rect">
            <a:avLst/>
          </a:prstGeom>
          <a:solidFill>
            <a:schemeClr val="tx1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wrap="square" lIns="144000" tIns="125999" rIns="144000" bIns="144000" rtlCol="0">
            <a:spAutoFit/>
          </a:bodyPr>
          <a:lstStyle/>
          <a:p>
            <a:pPr algn="ctr"/>
            <a:r>
              <a:rPr lang="en-US" sz="1400" b="1" i="0">
                <a:solidFill>
                  <a:schemeClr val="bg1"/>
                </a:solidFill>
                <a:latin typeface="Griffith Sans Display" pitchFamily="2" charset="77"/>
              </a:rPr>
              <a:t>Make it matter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2178686-E46E-5411-ACA1-0CC153B7F1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5525" y="1293434"/>
            <a:ext cx="11166475" cy="4885687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the image icon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39307D0A-F2C9-98EE-0726-A1EED7BF29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372" y="227105"/>
            <a:ext cx="11163125" cy="608669"/>
          </a:xfrm>
          <a:prstGeom prst="rect">
            <a:avLst/>
          </a:prstGeom>
          <a:effectLst/>
        </p:spPr>
        <p:txBody>
          <a:bodyPr vert="horz" lIns="180000" tIns="234000" rIns="180000" bIns="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3E2C0A-F1F2-A247-2240-038E434E03EC}"/>
              </a:ext>
            </a:extLst>
          </p:cNvPr>
          <p:cNvSpPr txBox="1"/>
          <p:nvPr userDrawn="1"/>
        </p:nvSpPr>
        <p:spPr>
          <a:xfrm>
            <a:off x="1025525" y="6343191"/>
            <a:ext cx="197638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000" b="0" i="0">
                <a:solidFill>
                  <a:srgbClr val="E51F30"/>
                </a:solidFill>
                <a:latin typeface="Griffith Sans Text" pitchFamily="2" charset="77"/>
              </a:rPr>
              <a:t>Queensland Australia</a:t>
            </a:r>
          </a:p>
        </p:txBody>
      </p:sp>
      <p:sp>
        <p:nvSpPr>
          <p:cNvPr id="19" name="Footer Placeholder 5">
            <a:extLst>
              <a:ext uri="{FF2B5EF4-FFF2-40B4-BE49-F238E27FC236}">
                <a16:creationId xmlns:a16="http://schemas.microsoft.com/office/drawing/2014/main" id="{A4565D13-9231-6BF0-C14B-5EB1F94E12B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0659593" y="26430"/>
            <a:ext cx="1350904" cy="147134"/>
          </a:xfrm>
        </p:spPr>
        <p:txBody>
          <a:bodyPr anchor="ctr" anchorCtr="0"/>
          <a:lstStyle>
            <a:lvl1pPr algn="r">
              <a:lnSpc>
                <a:spcPct val="90000"/>
              </a:lnSpc>
              <a:defRPr sz="500"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363C9AD6-6DA6-D685-1AA1-0EB027B0D8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373" y="835774"/>
            <a:ext cx="11163123" cy="423787"/>
          </a:xfrm>
        </p:spPr>
        <p:txBody>
          <a:bodyPr lIns="180000" tIns="0" rIns="180000" bIns="0" anchor="t" anchorCtr="0"/>
          <a:lstStyle>
            <a:lvl1pPr marL="0" indent="0">
              <a:buNone/>
              <a:defRPr>
                <a:latin typeface="Griffith Serif Display" pitchFamily="2" charset="77"/>
              </a:defRPr>
            </a:lvl1pPr>
          </a:lstStyle>
          <a:p>
            <a:pPr lvl="0"/>
            <a:r>
              <a:rPr lang="en-US"/>
              <a:t>CLICK TO EDIT SUBHEADING</a:t>
            </a:r>
          </a:p>
        </p:txBody>
      </p:sp>
    </p:spTree>
    <p:extLst>
      <p:ext uri="{BB962C8B-B14F-4D97-AF65-F5344CB8AC3E}">
        <p14:creationId xmlns:p14="http://schemas.microsoft.com/office/powerpoint/2010/main" val="9140650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, image right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iffith University logo">
            <a:extLst>
              <a:ext uri="{FF2B5EF4-FFF2-40B4-BE49-F238E27FC236}">
                <a16:creationId xmlns:a16="http://schemas.microsoft.com/office/drawing/2014/main" id="{09DF9FC1-84D7-D791-41A7-CA99E0FC6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itle 33">
            <a:extLst>
              <a:ext uri="{FF2B5EF4-FFF2-40B4-BE49-F238E27FC236}">
                <a16:creationId xmlns:a16="http://schemas.microsoft.com/office/drawing/2014/main" id="{C10ED98B-EB6E-D3C5-2B59-F5510415E268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rgbClr val="E51F30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1565DD-2260-0717-D070-FAE07C25772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64525" y="189227"/>
            <a:ext cx="3718158" cy="6472800"/>
          </a:xfrm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A6102D-5A50-59F6-A5BD-4308BC59AA3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6925E9A-7C2C-48E0-887A-8E4833C4CF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208" y="5951409"/>
            <a:ext cx="7353488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32F2E69A-724B-5A0C-BDA4-30C4F50DF0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208" y="543782"/>
            <a:ext cx="7353488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7D40165-B7EF-304D-5785-9E24C39F77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6208" y="1173782"/>
            <a:ext cx="7353488" cy="4776749"/>
          </a:xfrm>
          <a:prstGeom prst="rect">
            <a:avLst/>
          </a:prstGeom>
        </p:spPr>
        <p:txBody>
          <a:bodyPr vert="horz" lIns="270000" tIns="46800" rIns="180000" bIns="18000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5342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, image left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DF9FC1-84D7-D791-41A7-CA99E0FC6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itle 33">
            <a:extLst>
              <a:ext uri="{FF2B5EF4-FFF2-40B4-BE49-F238E27FC236}">
                <a16:creationId xmlns:a16="http://schemas.microsoft.com/office/drawing/2014/main" id="{C10ED98B-EB6E-D3C5-2B59-F5510415E268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rgbClr val="E51F30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A00A9C6E-9001-0DE6-3FA8-DC42251CD9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45463" y="5951409"/>
            <a:ext cx="7353488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DE3B290-D586-1959-9433-F6975DC07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5463" y="543782"/>
            <a:ext cx="7353488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93C0490-9856-FCC5-5830-C0351BA0AB3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45463" y="1173782"/>
            <a:ext cx="7353488" cy="4776749"/>
          </a:xfrm>
          <a:prstGeom prst="rect">
            <a:avLst/>
          </a:prstGeom>
        </p:spPr>
        <p:txBody>
          <a:bodyPr vert="horz" lIns="270000" tIns="46800" rIns="180000" bIns="18000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  <a:endParaRPr lang="en-AU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4C902CC-6FB7-49D7-6ED1-CF87728284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6228" y="189227"/>
            <a:ext cx="3718158" cy="6472800"/>
          </a:xfrm>
          <a:noFill/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B0F072-6F19-5DE7-E2FA-403EB27A2DF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4063881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3">
            <a:extLst>
              <a:ext uri="{FF2B5EF4-FFF2-40B4-BE49-F238E27FC236}">
                <a16:creationId xmlns:a16="http://schemas.microsoft.com/office/drawing/2014/main" id="{AAB7437C-4E00-1B25-6621-82BD2FBBE194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A16820-04E8-0522-BF8F-4ECF0AE786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8D809F0-7F36-0AAD-4F45-19AF22D36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8652" y="5952683"/>
            <a:ext cx="11097444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rgbClr val="E51F30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5DE9D6CF-3B81-B70B-3595-149C06B19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8652" y="543782"/>
            <a:ext cx="11097444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E502AEE-E6A3-B264-D45B-C2678B1E48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8652" y="1173782"/>
            <a:ext cx="11097444" cy="4778901"/>
          </a:xfrm>
          <a:prstGeom prst="rect">
            <a:avLst/>
          </a:prstGeom>
        </p:spPr>
        <p:txBody>
          <a:bodyPr vert="horz" lIns="270000" tIns="46800" rIns="180000" bIns="180000" rtlCol="0">
            <a:normAutofit/>
          </a:bodyPr>
          <a:lstStyle/>
          <a:p>
            <a:pPr lvl="0"/>
            <a:r>
              <a:rPr lang="en-US"/>
              <a:t>Click to edit text</a:t>
            </a:r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878D95-65EC-483F-31EF-139573995F9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35366885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order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DF9FC1-84D7-D791-41A7-CA99E0FC6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itle 33">
            <a:extLst>
              <a:ext uri="{FF2B5EF4-FFF2-40B4-BE49-F238E27FC236}">
                <a16:creationId xmlns:a16="http://schemas.microsoft.com/office/drawing/2014/main" id="{C10ED98B-EB6E-D3C5-2B59-F5510415E268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8703A9-40CB-A2A6-F9A8-E0ADD2FD2E6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A5FCDB8-D1D5-4D9B-B4C6-4D955EE41F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8652" y="5952683"/>
            <a:ext cx="11097444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rgbClr val="E51F30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E3CF3DA-4F5D-CD5A-4C5A-420F4A45F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8652" y="543782"/>
            <a:ext cx="11097444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F56223A-E960-D7AB-7378-694FBE2D47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8652" y="1173782"/>
            <a:ext cx="11097444" cy="4778901"/>
          </a:xfrm>
          <a:prstGeom prst="rect">
            <a:avLst/>
          </a:prstGeom>
        </p:spPr>
        <p:txBody>
          <a:bodyPr vert="horz" lIns="270000" tIns="46800" rIns="180000" bIns="180000" rtlCol="0">
            <a:normAutofit/>
          </a:bodyPr>
          <a:lstStyle/>
          <a:p>
            <a:pPr lvl="0"/>
            <a:r>
              <a:rPr lang="en-US"/>
              <a:t>Click to edit text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71271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iffith University logo">
            <a:extLst>
              <a:ext uri="{FF2B5EF4-FFF2-40B4-BE49-F238E27FC236}">
                <a16:creationId xmlns:a16="http://schemas.microsoft.com/office/drawing/2014/main" id="{09DF9FC1-84D7-D791-41A7-CA99E0FC6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3" name="Title 33">
            <a:extLst>
              <a:ext uri="{FF2B5EF4-FFF2-40B4-BE49-F238E27FC236}">
                <a16:creationId xmlns:a16="http://schemas.microsoft.com/office/drawing/2014/main" id="{C10ED98B-EB6E-D3C5-2B59-F5510415E268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166475" cy="6470650"/>
          </a:xfrm>
          <a:prstGeom prst="rect">
            <a:avLst/>
          </a:prstGeom>
          <a:solidFill>
            <a:srgbClr val="E51F30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32F638-5BBD-3050-D1AF-36A1956CC86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C3440147-AB59-FA40-C2A4-CBA4B695D1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8652" y="5952683"/>
            <a:ext cx="11097444" cy="709741"/>
          </a:xfrm>
        </p:spPr>
        <p:txBody>
          <a:bodyPr lIns="270000" tIns="180000" rIns="180000" bIns="180000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err="1"/>
              <a:t>griffith.edu.au</a:t>
            </a:r>
            <a:r>
              <a:rPr lang="en-GB"/>
              <a:t>/insert-</a:t>
            </a:r>
            <a:r>
              <a:rPr lang="en-GB" err="1"/>
              <a:t>url</a:t>
            </a:r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2526C03-0708-EAB4-1A50-66D2ECF28A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8652" y="543782"/>
            <a:ext cx="11097444" cy="630000"/>
          </a:xfrm>
          <a:prstGeom prst="rect">
            <a:avLst/>
          </a:prstGeom>
        </p:spPr>
        <p:txBody>
          <a:bodyPr vert="horz" lIns="270000" tIns="46800" rIns="180000" bIns="4572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A00702E-1223-F20E-8582-79BCAF57A55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8652" y="1173782"/>
            <a:ext cx="11097444" cy="4778901"/>
          </a:xfrm>
          <a:prstGeom prst="rect">
            <a:avLst/>
          </a:prstGeom>
        </p:spPr>
        <p:txBody>
          <a:bodyPr vert="horz" lIns="270000" tIns="46800" rIns="180000" bIns="18000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468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order without make it matter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33">
            <a:extLst>
              <a:ext uri="{FF2B5EF4-FFF2-40B4-BE49-F238E27FC236}">
                <a16:creationId xmlns:a16="http://schemas.microsoft.com/office/drawing/2014/main" id="{01CA9687-52B8-615D-5FDA-5BBC41FCFB12}"/>
              </a:ext>
            </a:extLst>
          </p:cNvPr>
          <p:cNvSpPr txBox="1">
            <a:spLocks/>
          </p:cNvSpPr>
          <p:nvPr userDrawn="1"/>
        </p:nvSpPr>
        <p:spPr>
          <a:xfrm>
            <a:off x="816228" y="196850"/>
            <a:ext cx="11375772" cy="6452478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3" name="Picture 2" descr="Griffith University logo">
            <a:extLst>
              <a:ext uri="{FF2B5EF4-FFF2-40B4-BE49-F238E27FC236}">
                <a16:creationId xmlns:a16="http://schemas.microsoft.com/office/drawing/2014/main" id="{1E62486D-8867-AD2E-A618-CFCE5FD4AF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2178686-E46E-5411-ACA1-0CC153B7F1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5525" y="1293434"/>
            <a:ext cx="11166475" cy="4885687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the image icon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39307D0A-F2C9-98EE-0726-A1EED7BF29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372" y="227105"/>
            <a:ext cx="11163125" cy="608669"/>
          </a:xfrm>
          <a:prstGeom prst="rect">
            <a:avLst/>
          </a:prstGeom>
          <a:effectLst/>
        </p:spPr>
        <p:txBody>
          <a:bodyPr vert="horz" lIns="180000" tIns="234000" rIns="180000" bIns="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3E2C0A-F1F2-A247-2240-038E434E03EC}"/>
              </a:ext>
            </a:extLst>
          </p:cNvPr>
          <p:cNvSpPr txBox="1"/>
          <p:nvPr userDrawn="1"/>
        </p:nvSpPr>
        <p:spPr>
          <a:xfrm>
            <a:off x="1025525" y="6343191"/>
            <a:ext cx="197638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000" b="0" i="0">
                <a:solidFill>
                  <a:srgbClr val="E51F30"/>
                </a:solidFill>
                <a:latin typeface="Griffith Sans Text" pitchFamily="2" charset="77"/>
              </a:rPr>
              <a:t>Queensland Australia</a:t>
            </a:r>
          </a:p>
        </p:txBody>
      </p:sp>
      <p:sp>
        <p:nvSpPr>
          <p:cNvPr id="19" name="Footer Placeholder 5">
            <a:extLst>
              <a:ext uri="{FF2B5EF4-FFF2-40B4-BE49-F238E27FC236}">
                <a16:creationId xmlns:a16="http://schemas.microsoft.com/office/drawing/2014/main" id="{A4565D13-9231-6BF0-C14B-5EB1F94E12B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0659593" y="26430"/>
            <a:ext cx="1350904" cy="147134"/>
          </a:xfrm>
        </p:spPr>
        <p:txBody>
          <a:bodyPr anchor="ctr" anchorCtr="0"/>
          <a:lstStyle>
            <a:lvl1pPr algn="r">
              <a:lnSpc>
                <a:spcPct val="90000"/>
              </a:lnSpc>
              <a:defRPr sz="500"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363C9AD6-6DA6-D685-1AA1-0EB027B0D8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373" y="835774"/>
            <a:ext cx="11163123" cy="423787"/>
          </a:xfrm>
        </p:spPr>
        <p:txBody>
          <a:bodyPr lIns="180000" tIns="0" rIns="180000" bIns="0" anchor="t" anchorCtr="0"/>
          <a:lstStyle>
            <a:lvl1pPr marL="0" indent="0">
              <a:buNone/>
              <a:defRPr>
                <a:latin typeface="Griffith Serif Display" pitchFamily="2" charset="77"/>
              </a:defRPr>
            </a:lvl1pPr>
          </a:lstStyle>
          <a:p>
            <a:pPr lvl="0"/>
            <a:r>
              <a:rPr lang="en-US"/>
              <a:t>CLICK TO EDIT SUBHEADING</a:t>
            </a:r>
          </a:p>
        </p:txBody>
      </p:sp>
    </p:spTree>
    <p:extLst>
      <p:ext uri="{BB962C8B-B14F-4D97-AF65-F5344CB8AC3E}">
        <p14:creationId xmlns:p14="http://schemas.microsoft.com/office/powerpoint/2010/main" val="2888028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3">
            <a:extLst>
              <a:ext uri="{FF2B5EF4-FFF2-40B4-BE49-F238E27FC236}">
                <a16:creationId xmlns:a16="http://schemas.microsoft.com/office/drawing/2014/main" id="{AAB7437C-4E00-1B25-6621-82BD2FBBE194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1375772" cy="6470650"/>
          </a:xfrm>
          <a:prstGeom prst="rect">
            <a:avLst/>
          </a:prstGeom>
          <a:solidFill>
            <a:srgbClr val="E51F30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3" name="Picture 2" descr="Griffith University logo">
            <a:extLst>
              <a:ext uri="{FF2B5EF4-FFF2-40B4-BE49-F238E27FC236}">
                <a16:creationId xmlns:a16="http://schemas.microsoft.com/office/drawing/2014/main" id="{1E62486D-8867-AD2E-A618-CFCE5FD4AF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555E6FD2-8F9A-CC6F-F6A3-070C3585D46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5525" y="1293434"/>
            <a:ext cx="11166475" cy="4885687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image by clicking the image icon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BBA6E1A-CC5D-38DF-2546-4B7EB40940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373" y="227105"/>
            <a:ext cx="11163124" cy="608669"/>
          </a:xfrm>
          <a:prstGeom prst="rect">
            <a:avLst/>
          </a:prstGeom>
          <a:effectLst/>
        </p:spPr>
        <p:txBody>
          <a:bodyPr vert="horz" lIns="180000" tIns="234000" rIns="180000" bIns="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A1938A-4789-1866-0CE1-B27C93B9B97F}"/>
              </a:ext>
            </a:extLst>
          </p:cNvPr>
          <p:cNvSpPr txBox="1"/>
          <p:nvPr userDrawn="1"/>
        </p:nvSpPr>
        <p:spPr>
          <a:xfrm>
            <a:off x="1025525" y="6343191"/>
            <a:ext cx="197638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000" b="0" i="0">
                <a:solidFill>
                  <a:schemeClr val="bg1"/>
                </a:solidFill>
                <a:latin typeface="Griffith Sans Text" pitchFamily="2" charset="77"/>
              </a:rPr>
              <a:t>Queensland Australia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4DA69F-54B0-3525-8F45-7E5F84D0F457}"/>
              </a:ext>
            </a:extLst>
          </p:cNvPr>
          <p:cNvSpPr txBox="1"/>
          <p:nvPr userDrawn="1"/>
        </p:nvSpPr>
        <p:spPr>
          <a:xfrm>
            <a:off x="10491168" y="6369921"/>
            <a:ext cx="1519329" cy="488079"/>
          </a:xfrm>
          <a:prstGeom prst="rect">
            <a:avLst/>
          </a:prstGeom>
          <a:solidFill>
            <a:schemeClr val="tx1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wrap="square" lIns="144000" tIns="125999" rIns="144000" bIns="144000" rtlCol="0">
            <a:spAutoFit/>
          </a:bodyPr>
          <a:lstStyle/>
          <a:p>
            <a:pPr algn="ctr"/>
            <a:r>
              <a:rPr lang="en-US" sz="1400" b="1" i="0">
                <a:solidFill>
                  <a:schemeClr val="bg1"/>
                </a:solidFill>
                <a:latin typeface="Griffith Sans Display" pitchFamily="2" charset="77"/>
              </a:rPr>
              <a:t>Make it matter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43757B7-6C2D-677A-27FE-7D1C9857DF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373" y="835774"/>
            <a:ext cx="11163123" cy="423787"/>
          </a:xfrm>
        </p:spPr>
        <p:txBody>
          <a:bodyPr lIns="180000" tIns="0" rIns="180000" bIns="0" anchor="t" anchorCtr="0"/>
          <a:lstStyle>
            <a:lvl1pPr marL="0" indent="0">
              <a:buNone/>
              <a:defRPr>
                <a:solidFill>
                  <a:schemeClr val="bg1"/>
                </a:solidFill>
                <a:latin typeface="Griffith Serif Display" pitchFamily="2" charset="77"/>
              </a:defRPr>
            </a:lvl1pPr>
          </a:lstStyle>
          <a:p>
            <a:pPr lvl="0"/>
            <a:r>
              <a:rPr lang="en-US"/>
              <a:t>CLICK TO EDIT SUBHEADING</a:t>
            </a:r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650FDDD8-EE96-1A8C-2A02-C459C29AF5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0659593" y="26430"/>
            <a:ext cx="1350904" cy="147134"/>
          </a:xfrm>
        </p:spPr>
        <p:txBody>
          <a:bodyPr anchor="ctr" anchorCtr="0"/>
          <a:lstStyle>
            <a:lvl1pPr algn="r">
              <a:lnSpc>
                <a:spcPct val="90000"/>
              </a:lnSpc>
              <a:defRPr sz="500"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4023315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, large heading,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3">
            <a:extLst>
              <a:ext uri="{FF2B5EF4-FFF2-40B4-BE49-F238E27FC236}">
                <a16:creationId xmlns:a16="http://schemas.microsoft.com/office/drawing/2014/main" id="{AAB7437C-4E00-1B25-6621-82BD2FBBE194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0986473" cy="625930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6BDC6C0-52BA-75E1-BA65-B8BD3E103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6851"/>
            <a:ext cx="10964502" cy="752230"/>
          </a:xfrm>
          <a:prstGeom prst="rect">
            <a:avLst/>
          </a:prstGeom>
          <a:effectLst/>
        </p:spPr>
        <p:txBody>
          <a:bodyPr vert="horz" lIns="180000" tIns="234000" rIns="180000" bIns="4572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51DCC38-84BD-551D-3823-1855357E080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5525" y="949324"/>
            <a:ext cx="10956925" cy="5716800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the image icon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610E6A-0CC9-BF16-3D54-59A1B5CE9F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2701" y="4698000"/>
            <a:ext cx="5400000" cy="2160000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wrap="square" lIns="180000" tIns="180000" rIns="180000" bIns="180000">
            <a:noAutofit/>
          </a:bodyPr>
          <a:lstStyle>
            <a:lvl1pPr marL="180000" indent="-180000">
              <a:buFont typeface="Arial" panose="020B0604020202020204" pitchFamily="34" charset="0"/>
              <a:buChar char="•"/>
              <a:defRPr sz="15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text</a:t>
            </a:r>
          </a:p>
          <a:p>
            <a:pPr lvl="0"/>
            <a:r>
              <a:rPr lang="en-GB"/>
              <a:t>Resize box height to suit text</a:t>
            </a:r>
          </a:p>
          <a:p>
            <a:pPr lvl="0"/>
            <a:r>
              <a:rPr lang="en-GB"/>
              <a:t>Delete box if not required</a:t>
            </a:r>
          </a:p>
        </p:txBody>
      </p:sp>
      <p:pic>
        <p:nvPicPr>
          <p:cNvPr id="4" name="Picture 3" descr="Griffith University logo">
            <a:extLst>
              <a:ext uri="{FF2B5EF4-FFF2-40B4-BE49-F238E27FC236}">
                <a16:creationId xmlns:a16="http://schemas.microsoft.com/office/drawing/2014/main" id="{B5A16820-04E8-0522-BF8F-4ECF0AE786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D4A4F-B196-D5D9-5EDF-FFE682F2646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408823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order, large heading, text box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3">
            <a:extLst>
              <a:ext uri="{FF2B5EF4-FFF2-40B4-BE49-F238E27FC236}">
                <a16:creationId xmlns:a16="http://schemas.microsoft.com/office/drawing/2014/main" id="{AAB7437C-4E00-1B25-6621-82BD2FBBE194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0986473" cy="6259300"/>
          </a:xfrm>
          <a:prstGeom prst="rect">
            <a:avLst/>
          </a:prstGeo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6BDC6C0-52BA-75E1-BA65-B8BD3E103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6851"/>
            <a:ext cx="10964502" cy="752230"/>
          </a:xfrm>
          <a:prstGeom prst="rect">
            <a:avLst/>
          </a:prstGeom>
          <a:effectLst/>
        </p:spPr>
        <p:txBody>
          <a:bodyPr vert="horz" lIns="180000" tIns="234000" rIns="180000" bIns="45720" rtlCol="0" anchor="t" anchorCtr="0">
            <a:normAutofit/>
          </a:bodyPr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E8B25B78-784D-96CB-2D7D-2B92DC0DA9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5525" y="949324"/>
            <a:ext cx="10956925" cy="5716800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the image icon</a:t>
            </a:r>
          </a:p>
        </p:txBody>
      </p:sp>
      <p:pic>
        <p:nvPicPr>
          <p:cNvPr id="3" name="Picture 2" descr="Griffith University logo">
            <a:extLst>
              <a:ext uri="{FF2B5EF4-FFF2-40B4-BE49-F238E27FC236}">
                <a16:creationId xmlns:a16="http://schemas.microsoft.com/office/drawing/2014/main" id="{A1B12B04-0A6F-8B84-EB14-40F2D767EE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B050767-0452-59FA-D1D5-623D0D4516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2701" y="4698000"/>
            <a:ext cx="5400000" cy="2160000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wrap="square" lIns="180000" tIns="180000" rIns="180000" bIns="180000">
            <a:noAutofit/>
          </a:bodyPr>
          <a:lstStyle>
            <a:lvl1pPr marL="180000" indent="-180000">
              <a:buFont typeface="Arial" panose="020B0604020202020204" pitchFamily="34" charset="0"/>
              <a:buChar char="•"/>
              <a:defRPr sz="15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text</a:t>
            </a:r>
          </a:p>
          <a:p>
            <a:pPr lvl="0"/>
            <a:r>
              <a:rPr lang="en-GB"/>
              <a:t>Resize box height to suit text</a:t>
            </a:r>
          </a:p>
          <a:p>
            <a:pPr lvl="0"/>
            <a:r>
              <a:rPr lang="en-GB"/>
              <a:t>Delete box if not required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EFE41E-3EFA-9327-97DD-A0286F205F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3914523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, large heading, text box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3">
            <a:extLst>
              <a:ext uri="{FF2B5EF4-FFF2-40B4-BE49-F238E27FC236}">
                <a16:creationId xmlns:a16="http://schemas.microsoft.com/office/drawing/2014/main" id="{AAB7437C-4E00-1B25-6621-82BD2FBBE194}"/>
              </a:ext>
            </a:extLst>
          </p:cNvPr>
          <p:cNvSpPr txBox="1">
            <a:spLocks/>
          </p:cNvSpPr>
          <p:nvPr userDrawn="1"/>
        </p:nvSpPr>
        <p:spPr>
          <a:xfrm>
            <a:off x="816228" y="190500"/>
            <a:ext cx="10986473" cy="6259300"/>
          </a:xfrm>
          <a:prstGeom prst="rect">
            <a:avLst/>
          </a:prstGeom>
          <a:solidFill>
            <a:srgbClr val="E51F30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 anchor="t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D22633"/>
                </a:solidFill>
                <a:latin typeface="Griffith Serif Display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6BDC6C0-52BA-75E1-BA65-B8BD3E103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6851"/>
            <a:ext cx="10964502" cy="752230"/>
          </a:xfrm>
          <a:prstGeom prst="rect">
            <a:avLst/>
          </a:prstGeom>
          <a:effectLst/>
        </p:spPr>
        <p:txBody>
          <a:bodyPr vert="horz" lIns="180000" tIns="234000" rIns="180000" bIns="45720" rtlCol="0" anchor="t" anchorCtr="0">
            <a:normAutofit/>
          </a:bodyPr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35152135-D694-42D4-95E9-2FD4678549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5525" y="949324"/>
            <a:ext cx="10956925" cy="5716800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the image icon</a:t>
            </a:r>
          </a:p>
        </p:txBody>
      </p:sp>
      <p:pic>
        <p:nvPicPr>
          <p:cNvPr id="3" name="Picture 2" descr="Griffith University logo">
            <a:extLst>
              <a:ext uri="{FF2B5EF4-FFF2-40B4-BE49-F238E27FC236}">
                <a16:creationId xmlns:a16="http://schemas.microsoft.com/office/drawing/2014/main" id="{A1B12B04-0A6F-8B84-EB14-40F2D767EE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D06D2C4-D5A7-4B59-7D40-00A858EED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2701" y="4698000"/>
            <a:ext cx="5400000" cy="2160000"/>
          </a:xfrm>
          <a:solidFill>
            <a:srgbClr val="E51F30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wrap="square" lIns="180000" tIns="180000" rIns="180000" bIns="180000">
            <a:noAutofit/>
          </a:bodyPr>
          <a:lstStyle>
            <a:lvl1pPr marL="180000" indent="-180000"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text</a:t>
            </a:r>
          </a:p>
          <a:p>
            <a:pPr lvl="0"/>
            <a:r>
              <a:rPr lang="en-GB"/>
              <a:t>Resize box height to suit text</a:t>
            </a:r>
          </a:p>
          <a:p>
            <a:pPr lvl="0"/>
            <a:r>
              <a:rPr lang="en-GB"/>
              <a:t>Delete box if not required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E12CF3-00E1-0EDF-19E0-EE9E3ECC24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4248654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, small heading,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0AE94F-DD1B-7332-582D-0727E9788E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975" y="196850"/>
            <a:ext cx="11166475" cy="6465600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/>
              <a:t>Insert image by clicking image icon</a:t>
            </a:r>
          </a:p>
        </p:txBody>
      </p:sp>
      <p:pic>
        <p:nvPicPr>
          <p:cNvPr id="4" name="Picture 3" descr="Griffith University logo">
            <a:extLst>
              <a:ext uri="{FF2B5EF4-FFF2-40B4-BE49-F238E27FC236}">
                <a16:creationId xmlns:a16="http://schemas.microsoft.com/office/drawing/2014/main" id="{B5A16820-04E8-0522-BF8F-4ECF0AE786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BA5CB08-93FE-F5B0-69A2-73EFE0AA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2699" y="4196549"/>
            <a:ext cx="5400000" cy="2661451"/>
          </a:xfrm>
          <a:solidFill>
            <a:srgbClr val="E51F30"/>
          </a:solidFill>
        </p:spPr>
        <p:txBody>
          <a:bodyPr lIns="180000" tIns="125999" rIns="18000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HEADING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610E6A-0CC9-BF16-3D54-59A1B5CE9F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2701" y="4698000"/>
            <a:ext cx="5400000" cy="2160000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wrap="square" lIns="180000" tIns="180000" rIns="180000" bIns="180000">
            <a:noAutofit/>
          </a:bodyPr>
          <a:lstStyle>
            <a:lvl1pPr marL="180000" indent="-180000">
              <a:buFont typeface="Arial" panose="020B0604020202020204" pitchFamily="34" charset="0"/>
              <a:buChar char="•"/>
              <a:defRPr sz="15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text</a:t>
            </a:r>
          </a:p>
          <a:p>
            <a:pPr lvl="0"/>
            <a:r>
              <a:rPr lang="en-GB"/>
              <a:t>Resize box height to suit text</a:t>
            </a:r>
          </a:p>
          <a:p>
            <a:pPr lvl="0"/>
            <a:r>
              <a:rPr lang="en-GB"/>
              <a:t>Delete box if not required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5E53-35AA-FACC-BDF3-F9A940C889C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1275733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, small heading, text box">
    <p:bg>
      <p:bgPr>
        <a:solidFill>
          <a:srgbClr val="E51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C5A1615-C3C9-6C3A-F66B-E3AF646C4C0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975" y="196850"/>
            <a:ext cx="11166475" cy="6465600"/>
          </a:xfrm>
          <a:solidFill>
            <a:srgbClr val="E51F30"/>
          </a:solidFill>
          <a:effectLst>
            <a:outerShdw blurRad="190500" dist="38100" dir="13500000" algn="br" rotWithShape="0">
              <a:prstClr val="black">
                <a:alpha val="15000"/>
              </a:prstClr>
            </a:outerShdw>
          </a:effectLst>
        </p:spPr>
        <p:txBody>
          <a:bodyPr lIns="180000" tIns="180000" rIns="180000" bIns="180000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image by clicking image icon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33530AA-2F10-7CAD-418C-F706E4A664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2699" y="4196549"/>
            <a:ext cx="5400000" cy="2661451"/>
          </a:xfrm>
          <a:solidFill>
            <a:srgbClr val="E51F30"/>
          </a:solidFill>
        </p:spPr>
        <p:txBody>
          <a:bodyPr lIns="180000" tIns="125999" rIns="18000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HEADING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610E6A-0CC9-BF16-3D54-59A1B5CE9F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2701" y="4698000"/>
            <a:ext cx="5400000" cy="2160000"/>
          </a:xfrm>
          <a:solidFill>
            <a:schemeClr val="bg1"/>
          </a:solidFill>
          <a:effectLst>
            <a:outerShdw blurRad="190500" dist="38100" dir="13500000" algn="br" rotWithShape="0">
              <a:prstClr val="black">
                <a:alpha val="10000"/>
              </a:prstClr>
            </a:outerShdw>
          </a:effectLst>
        </p:spPr>
        <p:txBody>
          <a:bodyPr wrap="square" lIns="180000" tIns="180000" rIns="180000" bIns="180000">
            <a:noAutofit/>
          </a:bodyPr>
          <a:lstStyle>
            <a:lvl1pPr marL="180000" indent="-180000">
              <a:buFont typeface="Arial" panose="020B0604020202020204" pitchFamily="34" charset="0"/>
              <a:buChar char="•"/>
              <a:defRPr sz="15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text</a:t>
            </a:r>
          </a:p>
          <a:p>
            <a:pPr lvl="0"/>
            <a:r>
              <a:rPr lang="en-GB"/>
              <a:t>Resize box height to suit text</a:t>
            </a:r>
          </a:p>
          <a:p>
            <a:pPr lvl="0"/>
            <a:r>
              <a:rPr lang="en-GB"/>
              <a:t>Delete box if not required</a:t>
            </a:r>
          </a:p>
        </p:txBody>
      </p:sp>
      <p:pic>
        <p:nvPicPr>
          <p:cNvPr id="7" name="Picture 6" descr="Griffith University logo">
            <a:extLst>
              <a:ext uri="{FF2B5EF4-FFF2-40B4-BE49-F238E27FC236}">
                <a16:creationId xmlns:a16="http://schemas.microsoft.com/office/drawing/2014/main" id="{6D244BEC-829C-553C-153D-15881064F5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800" y="190800"/>
            <a:ext cx="445775" cy="647094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3A677-0D5C-39AC-699D-E4AFC0969B2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21139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DD51FC-364A-0FCA-C3A7-745FF02A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3781"/>
            <a:ext cx="11152080" cy="12015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E055A0B-479F-E2F3-8AC0-005F4EA41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1152080" cy="48361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text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467CF-BBC4-7D93-526E-4A35D0F43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8861727" y="3331466"/>
            <a:ext cx="6458827" cy="2017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500" b="0" i="0" kern="1200">
                <a:solidFill>
                  <a:schemeClr val="bg1">
                    <a:lumMod val="50000"/>
                  </a:schemeClr>
                </a:solidFill>
                <a:latin typeface="Griffith Sans Tex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193485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95" r:id="rId3"/>
    <p:sldLayoutId id="2147483775" r:id="rId4"/>
  </p:sldLayoutIdLst>
  <p:hf sldNum="0" hdr="0" dt="0"/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rgbClr val="E51F30"/>
          </a:solidFill>
          <a:latin typeface="Griffith Serif Display" pitchFamily="2" charset="77"/>
          <a:ea typeface="+mj-ea"/>
          <a:cs typeface="+mj-cs"/>
        </a:defRPr>
      </a:lvl1pPr>
    </p:titleStyle>
    <p:bodyStyle>
      <a:lvl1pPr marL="270000" indent="-270000" algn="l" defTabSz="121917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DD51FC-364A-0FCA-C3A7-745FF02A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3781"/>
            <a:ext cx="11152080" cy="12015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E055A0B-479F-E2F3-8AC0-005F4EA41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1152080" cy="48361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text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467CF-BBC4-7D93-526E-4A35D0F43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8861727" y="3331464"/>
            <a:ext cx="6458827" cy="20172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500" b="0" i="0" kern="1200">
                <a:solidFill>
                  <a:schemeClr val="bg1">
                    <a:lumMod val="50000"/>
                  </a:schemeClr>
                </a:solidFill>
                <a:latin typeface="Griffith Sans Tex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395376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9" r:id="rId3"/>
    <p:sldLayoutId id="2147483786" r:id="rId4"/>
    <p:sldLayoutId id="2147483787" r:id="rId5"/>
  </p:sldLayoutIdLst>
  <p:hf sldNum="0" hdr="0" dt="0"/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rgbClr val="E51F30"/>
          </a:solidFill>
          <a:latin typeface="Griffith Serif Display" pitchFamily="2" charset="77"/>
          <a:ea typeface="+mj-ea"/>
          <a:cs typeface="+mj-cs"/>
        </a:defRPr>
      </a:lvl1pPr>
    </p:titleStyle>
    <p:bodyStyle>
      <a:lvl1pPr marL="270000" indent="-270000" algn="l" defTabSz="121917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DD51FC-364A-0FCA-C3A7-745FF02A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3781"/>
            <a:ext cx="11152080" cy="12015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E055A0B-479F-E2F3-8AC0-005F4EA41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1152080" cy="48361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text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467CF-BBC4-7D93-526E-4A35D0F43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8861726" y="3331465"/>
            <a:ext cx="6458827" cy="20172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500" b="0" i="0" kern="1200">
                <a:solidFill>
                  <a:schemeClr val="bg1">
                    <a:lumMod val="50000"/>
                  </a:schemeClr>
                </a:solidFill>
                <a:latin typeface="Griffith Sans Tex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64943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80" r:id="rId2"/>
    <p:sldLayoutId id="2147483764" r:id="rId3"/>
    <p:sldLayoutId id="2147483782" r:id="rId4"/>
    <p:sldLayoutId id="2147483765" r:id="rId5"/>
    <p:sldLayoutId id="2147483784" r:id="rId6"/>
  </p:sldLayoutIdLst>
  <p:hf sldNum="0" hdr="0" dt="0"/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rgbClr val="E51F30"/>
          </a:solidFill>
          <a:latin typeface="Griffith Serif Display" pitchFamily="2" charset="77"/>
          <a:ea typeface="+mj-ea"/>
          <a:cs typeface="+mj-cs"/>
        </a:defRPr>
      </a:lvl1pPr>
    </p:titleStyle>
    <p:bodyStyle>
      <a:lvl1pPr marL="270000" indent="-270000" algn="l" defTabSz="121917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D54557DD-3D39-D951-AA6E-41103C1C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3781"/>
            <a:ext cx="11152080" cy="12015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D478D13-196C-53F9-FFBB-ABD91A214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1152080" cy="48361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text</a:t>
            </a:r>
          </a:p>
          <a:p>
            <a:pPr lvl="0"/>
            <a:endParaRPr lang="en-US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CC76E941-3C5A-8499-0858-0229782DC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8855671" y="3325408"/>
            <a:ext cx="6470939" cy="20172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500" b="0" i="0" kern="1200">
                <a:solidFill>
                  <a:schemeClr val="bg1">
                    <a:lumMod val="50000"/>
                  </a:schemeClr>
                </a:solidFill>
                <a:latin typeface="Griffith Sans Tex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406294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81" r:id="rId2"/>
    <p:sldLayoutId id="2147483771" r:id="rId3"/>
    <p:sldLayoutId id="2147483783" r:id="rId4"/>
    <p:sldLayoutId id="2147483772" r:id="rId5"/>
    <p:sldLayoutId id="2147483785" r:id="rId6"/>
  </p:sldLayoutIdLst>
  <p:hf sldNum="0" hdr="0" dt="0"/>
  <p:txStyles>
    <p:titleStyle>
      <a:lvl1pPr algn="l" defTabSz="609585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rgbClr val="E51F30"/>
          </a:solidFill>
          <a:latin typeface="Griffith Serif Display" pitchFamily="2" charset="77"/>
          <a:ea typeface="Griffith Serif Display" pitchFamily="2" charset="77"/>
          <a:cs typeface="Griffith Serif Display" pitchFamily="2" charset="77"/>
        </a:defRPr>
      </a:lvl1pPr>
    </p:titleStyle>
    <p:bodyStyle>
      <a:lvl1pPr marL="270000" indent="-270000" algn="l" defTabSz="609585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Griffith Sans Text" pitchFamily="2" charset="77"/>
          <a:ea typeface="Griffith Sans Text" pitchFamily="2" charset="77"/>
          <a:cs typeface="Griffith Sans Text" pitchFamily="2" charset="77"/>
        </a:defRPr>
      </a:lvl1pPr>
      <a:lvl2pPr marL="990575" indent="-380990" algn="l" defTabSz="609585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charset="0"/>
        <a:buChar char="•"/>
        <a:defRPr sz="2000" b="0" i="0" kern="1200" baseline="0">
          <a:solidFill>
            <a:schemeClr val="tx1"/>
          </a:solidFill>
          <a:latin typeface="Griffith Sans Text" pitchFamily="2" charset="77"/>
          <a:ea typeface="Griffith Sans Text" pitchFamily="2" charset="77"/>
          <a:cs typeface="Griffith Sans Text" pitchFamily="2" charset="77"/>
        </a:defRPr>
      </a:lvl2pPr>
      <a:lvl3pPr marL="1523962" indent="-304792" algn="l" defTabSz="609585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charset="0"/>
        <a:buChar char="•"/>
        <a:defRPr sz="2000" b="0" i="0" kern="1200" baseline="0">
          <a:solidFill>
            <a:schemeClr val="tx1"/>
          </a:solidFill>
          <a:latin typeface="Griffith Sans Text" pitchFamily="2" charset="77"/>
          <a:ea typeface="Griffith Sans Text" pitchFamily="2" charset="77"/>
          <a:cs typeface="Griffith Sans Text" pitchFamily="2" charset="77"/>
        </a:defRPr>
      </a:lvl3pPr>
      <a:lvl4pPr marL="2133547" indent="-304792" algn="l" defTabSz="609585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charset="0"/>
        <a:buChar char="•"/>
        <a:defRPr sz="2000" b="0" i="0" kern="1200" baseline="0">
          <a:solidFill>
            <a:schemeClr val="tx1"/>
          </a:solidFill>
          <a:latin typeface="Griffith Sans Text" pitchFamily="2" charset="77"/>
          <a:ea typeface="Griffith Sans Text" pitchFamily="2" charset="77"/>
          <a:cs typeface="Griffith Sans Text" pitchFamily="2" charset="77"/>
        </a:defRPr>
      </a:lvl4pPr>
      <a:lvl5pPr marL="2743131" indent="-304792" algn="l" defTabSz="609585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charset="0"/>
        <a:buChar char="•"/>
        <a:defRPr sz="2000" b="0" i="0" kern="1200" baseline="0">
          <a:solidFill>
            <a:schemeClr val="tx1"/>
          </a:solidFill>
          <a:latin typeface="Griffith Sans Text" pitchFamily="2" charset="77"/>
          <a:ea typeface="Griffith Sans Text" pitchFamily="2" charset="77"/>
          <a:cs typeface="Griffith Sans Text" pitchFamily="2" charset="77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DD51FC-364A-0FCA-C3A7-745FF02A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3781"/>
            <a:ext cx="11152080" cy="12015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HEADING</a:t>
            </a:r>
            <a:endParaRPr lang="en-AU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E055A0B-479F-E2F3-8AC0-005F4EA41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1152080" cy="48361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text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467CF-BBC4-7D93-526E-4A35D0F43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8861727" y="3331464"/>
            <a:ext cx="6458827" cy="20172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500" b="0" i="0" kern="1200">
                <a:solidFill>
                  <a:schemeClr val="bg1">
                    <a:lumMod val="50000"/>
                  </a:schemeClr>
                </a:solidFill>
                <a:latin typeface="Griffith Sans Tex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1780749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</p:sldLayoutIdLst>
  <p:hf sldNum="0" hdr="0" dt="0"/>
  <p:txStyles>
    <p:titleStyle>
      <a:lvl1pPr algn="l" defTabSz="121917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rgbClr val="E51F30"/>
          </a:solidFill>
          <a:latin typeface="Griffith Serif Display" pitchFamily="2" charset="77"/>
          <a:ea typeface="+mj-ea"/>
          <a:cs typeface="+mj-cs"/>
        </a:defRPr>
      </a:lvl1pPr>
    </p:titleStyle>
    <p:bodyStyle>
      <a:lvl1pPr marL="270000" indent="-270000" algn="l" defTabSz="121917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110000"/>
        </a:lnSpc>
        <a:spcBef>
          <a:spcPts val="667"/>
        </a:spcBef>
        <a:spcAft>
          <a:spcPts val="1000"/>
        </a:spcAft>
        <a:buFont typeface="Arial"/>
        <a:buChar char="•"/>
        <a:defRPr sz="2000" kern="1200">
          <a:solidFill>
            <a:schemeClr val="tx1"/>
          </a:solidFill>
          <a:latin typeface="Griffith Sans Text" pitchFamily="2" charset="77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banens.github.io/talks/resbaz-obsidian/cod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banens.github.io/talks/resbaz-obsidian/them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3.sv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y.banens@griffith.edu.au" TargetMode="External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svg"/><Relationship Id="rId5" Type="http://schemas.openxmlformats.org/officeDocument/2006/relationships/image" Target="../media/image17.gif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91/1478088706qp063o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banens.github.io/talks/resbaz-obsidia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hyperlink" Target="https://ybanens.github.io/talks/resbaz-obsidian/setu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676633E-E794-2913-83C8-DCFD9632E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Thematic Analysis with Obsidian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17611A4-E03F-F146-69D6-FE0D5A8FD0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Yuri Banens, Griffith Law School</a:t>
            </a:r>
          </a:p>
        </p:txBody>
      </p:sp>
      <p:pic>
        <p:nvPicPr>
          <p:cNvPr id="7" name="Picture Placeholder 6" descr="A woman stands with her back to the camera, arm raised, facing a lecture theatre with blurred high school students">
            <a:extLst>
              <a:ext uri="{FF2B5EF4-FFF2-40B4-BE49-F238E27FC236}">
                <a16:creationId xmlns:a16="http://schemas.microsoft.com/office/drawing/2014/main" id="{1CEC52CE-803D-300E-9136-9F4DF7203D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F3CE494-3AA6-5C76-DEB2-E0DAEB078F6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3881735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4D2340-CFAD-24C8-4199-0743AA74C75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170A1F-B492-19A1-2019-D089F5BE9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Demo – main coding workflow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17C1C59-E29C-F739-CB21-C99C99F2B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AU" dirty="0"/>
              <a:t>Open the example transcript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Highlight a snippet (copy to clipboard)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Add footnote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Create new code </a:t>
            </a:r>
            <a:r>
              <a:rPr lang="en-AU" b="1" dirty="0"/>
              <a:t>(type ”[[“ To start)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Apply template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Fill in properties (paste from clipboard)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B81513-7253-C6E2-6BC8-713D23164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862" y="1173782"/>
            <a:ext cx="5600234" cy="353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81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87804-4F5E-67AC-592F-612B02D3B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215ECC-F19A-003A-A70B-5C658495056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F4100C-97A4-07C3-43B8-3431179E5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Hands-on – main coding workflow – ~15 minutes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253D54F-E34B-1917-8776-FD2050169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Instructions at: </a:t>
            </a:r>
            <a:r>
              <a:rPr lang="en-AU" dirty="0">
                <a:hlinkClick r:id="rId3"/>
              </a:rPr>
              <a:t>https://ybanens.github.io/talks/resbaz-obsidian/code</a:t>
            </a:r>
            <a:r>
              <a:rPr lang="en-AU" dirty="0"/>
              <a:t> and in your vault </a:t>
            </a:r>
          </a:p>
          <a:p>
            <a:r>
              <a:rPr lang="en-US" dirty="0"/>
              <a:t>Open the MLK passage and try coding it yourself</a:t>
            </a:r>
          </a:p>
          <a:p>
            <a:r>
              <a:rPr lang="en-US" dirty="0"/>
              <a:t>Create several codes to practice the process</a:t>
            </a:r>
          </a:p>
          <a:p>
            <a:r>
              <a:rPr lang="en-US" dirty="0"/>
              <a:t>You can assign more than one code to a snippet</a:t>
            </a:r>
          </a:p>
          <a:p>
            <a:r>
              <a:rPr lang="en-US" dirty="0"/>
              <a:t>Yuri will walk round to assist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D37E1F-4D54-A2F2-A501-F1FA76C9E0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84236" y="3563232"/>
            <a:ext cx="2807066" cy="2807066"/>
          </a:xfrm>
          <a:prstGeom prst="rect">
            <a:avLst/>
          </a:prstGeom>
        </p:spPr>
      </p:pic>
      <p:pic>
        <p:nvPicPr>
          <p:cNvPr id="7" name="Graphic 6" descr="Arrow: Slight curve with solid fill">
            <a:extLst>
              <a:ext uri="{FF2B5EF4-FFF2-40B4-BE49-F238E27FC236}">
                <a16:creationId xmlns:a16="http://schemas.microsoft.com/office/drawing/2014/main" id="{EC983EA7-E4F4-46F7-B8A8-210800CCD0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816223">
            <a:off x="7863278" y="1698856"/>
            <a:ext cx="2293977" cy="196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1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79DD99-C886-F7AC-8454-A93ADFFD2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– adding themes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544BA-309A-C98B-9340-EA580542C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52" y="1173782"/>
            <a:ext cx="11097444" cy="54879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b="1" dirty="0"/>
              <a:t>Identify a theme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Look through your codes &amp; identify a theme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Add theme to a code’s properties </a:t>
            </a:r>
            <a:r>
              <a:rPr lang="en-AU" b="1" dirty="0"/>
              <a:t>(type ”[[“ To start)</a:t>
            </a:r>
          </a:p>
          <a:p>
            <a:pPr marL="0" indent="0">
              <a:buNone/>
            </a:pPr>
            <a:r>
              <a:rPr lang="en-AU" b="1" dirty="0"/>
              <a:t>Create the theme note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Click through to create the new theme note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Apply the Theme template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Note how theme note automatically surfaces all codes pointing to it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Go back and assign remaining codes to the theme (or to multiple themes)</a:t>
            </a:r>
          </a:p>
          <a:p>
            <a:endParaRPr lang="en-AU" dirty="0"/>
          </a:p>
          <a:p>
            <a:pPr marL="0" indent="0">
              <a:buNone/>
            </a:pPr>
            <a:r>
              <a:rPr lang="en-AU" b="1" dirty="0"/>
              <a:t>Keyboard shortcuts</a:t>
            </a:r>
            <a:endParaRPr lang="en-AU" dirty="0"/>
          </a:p>
          <a:p>
            <a:r>
              <a:rPr lang="en-AU" dirty="0"/>
              <a:t>Shortcut for inserting a code</a:t>
            </a:r>
          </a:p>
          <a:p>
            <a:r>
              <a:rPr lang="en-AU" dirty="0"/>
              <a:t>Shortcut for inserting a theme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BAC0AF-A0B0-FF89-D3E9-E03FFD2EB98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1178794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7D935-B111-C6B5-2334-AB99F75ED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2081B2-93A6-25D3-D052-2D1BDAEF7A3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AA18F-888C-5DB5-06D2-89E83D5C47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3A145-C605-295A-BBD9-BC2860255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Hands-on – adding themes – ~7 minutes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A1C559-C511-A29B-3603-8A9CEB690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207" y="1173782"/>
            <a:ext cx="11174072" cy="4776749"/>
          </a:xfrm>
        </p:spPr>
        <p:txBody>
          <a:bodyPr>
            <a:normAutofit/>
          </a:bodyPr>
          <a:lstStyle/>
          <a:p>
            <a:r>
              <a:rPr lang="en-AU" dirty="0"/>
              <a:t>Instructions at: </a:t>
            </a:r>
            <a:r>
              <a:rPr lang="en-AU" dirty="0">
                <a:hlinkClick r:id="rId3"/>
              </a:rPr>
              <a:t>https://ybanens.github.io/talks/resbaz-obsidian/theme</a:t>
            </a:r>
            <a:r>
              <a:rPr lang="en-AU" dirty="0"/>
              <a:t> and in your vault</a:t>
            </a:r>
          </a:p>
          <a:p>
            <a:pPr marL="0" indent="0">
              <a:buNone/>
            </a:pPr>
            <a:r>
              <a:rPr lang="en-AU" b="1" dirty="0"/>
              <a:t>Identify a theme</a:t>
            </a:r>
          </a:p>
          <a:p>
            <a:r>
              <a:rPr lang="en-AU" dirty="0"/>
              <a:t>Gather 3–4 codes; identify a theme</a:t>
            </a:r>
          </a:p>
          <a:p>
            <a:r>
              <a:rPr lang="en-AU" dirty="0"/>
              <a:t>Add theme to a code's front matter</a:t>
            </a:r>
          </a:p>
          <a:p>
            <a:pPr marL="0" indent="0">
              <a:buNone/>
            </a:pPr>
            <a:r>
              <a:rPr lang="en-AU" b="1" dirty="0"/>
              <a:t>Create the theme note</a:t>
            </a:r>
          </a:p>
          <a:p>
            <a:r>
              <a:rPr lang="en-AU" dirty="0"/>
              <a:t>Click through to create the new theme note</a:t>
            </a:r>
          </a:p>
          <a:p>
            <a:r>
              <a:rPr lang="en-AU" dirty="0"/>
              <a:t>Apply the Theme template (use your hotkey!)</a:t>
            </a:r>
          </a:p>
          <a:p>
            <a:r>
              <a:rPr lang="en-AU" dirty="0"/>
              <a:t>Go back and assign remaining codes to the theme</a:t>
            </a:r>
          </a:p>
          <a:p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B9C062-D9C3-A0BD-A15F-ED5E252CD5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84236" y="3563232"/>
            <a:ext cx="2807066" cy="2807066"/>
          </a:xfrm>
          <a:prstGeom prst="rect">
            <a:avLst/>
          </a:prstGeom>
        </p:spPr>
      </p:pic>
      <p:pic>
        <p:nvPicPr>
          <p:cNvPr id="9" name="Graphic 8" descr="Arrow: Slight curve with solid fill">
            <a:extLst>
              <a:ext uri="{FF2B5EF4-FFF2-40B4-BE49-F238E27FC236}">
                <a16:creationId xmlns:a16="http://schemas.microsoft.com/office/drawing/2014/main" id="{5A893240-6D8F-08B7-360D-B9E3FB340E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40011">
            <a:off x="6000829" y="1850577"/>
            <a:ext cx="3371139" cy="196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97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A37D3-4320-AD9D-6375-0BC5833E2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008F9F8-37EC-B45B-FD13-A431FFEF981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78" b="78"/>
          <a:stretch/>
        </p:blipFill>
        <p:spPr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B2BCB2-E71E-7546-BC32-5B2733736FE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93F3DA-A731-E828-F198-B0032AD48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– ‘bases’</a:t>
            </a:r>
          </a:p>
        </p:txBody>
      </p:sp>
    </p:spTree>
    <p:extLst>
      <p:ext uri="{BB962C8B-B14F-4D97-AF65-F5344CB8AC3E}">
        <p14:creationId xmlns:p14="http://schemas.microsoft.com/office/powerpoint/2010/main" val="4271051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58E11-83B4-B0D7-EBB3-CDF72D0A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E64B4B1-4BAF-14FC-5F1D-616A03367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experience – topics vs themes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CC18DC0-36D2-602C-CA04-188DEC3F887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78" b="7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442CAC5-9DCA-2AE4-9D11-8CA9F07982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Created way too many ‘themes’ (~60)</a:t>
            </a:r>
          </a:p>
          <a:p>
            <a:pPr marL="0" indent="0">
              <a:buNone/>
            </a:pPr>
            <a:r>
              <a:rPr lang="en-US" sz="2000" dirty="0" err="1"/>
              <a:t>Realised</a:t>
            </a:r>
            <a:r>
              <a:rPr lang="en-US" sz="2000" dirty="0"/>
              <a:t> they were topics</a:t>
            </a:r>
          </a:p>
          <a:p>
            <a:pPr marL="0" indent="0">
              <a:buNone/>
            </a:pPr>
            <a:r>
              <a:rPr lang="en-US" sz="2000" dirty="0"/>
              <a:t>Grouped into 6-7 main themes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338A07-B7B1-A3EB-9BF0-AC19F04F66C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4204976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5692C41-9FE2-E474-4492-DF5F4DA2D95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91B071-B917-482B-C2C8-87FE83381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Wrap-up – workflow summary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E0E07CBC-168B-94EA-150F-171605D5B38A}"/>
              </a:ext>
            </a:extLst>
          </p:cNvPr>
          <p:cNvSpPr/>
          <p:nvPr/>
        </p:nvSpPr>
        <p:spPr>
          <a:xfrm>
            <a:off x="3933535" y="2099016"/>
            <a:ext cx="2229770" cy="1721870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2. GENERATE CODES</a:t>
            </a:r>
          </a:p>
          <a:p>
            <a:pPr marL="228600" indent="-228600" algn="ctr">
              <a:buAutoNum type="arabicPeriod"/>
            </a:pPr>
            <a:endParaRPr lang="en-US" sz="1200" b="1" dirty="0"/>
          </a:p>
          <a:p>
            <a:pPr algn="ctr"/>
            <a:r>
              <a:rPr lang="en-US" sz="1200" dirty="0"/>
              <a:t>Code data in a systematic way</a:t>
            </a: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6F977372-79EC-189B-9D6F-C20A3FF4F782}"/>
              </a:ext>
            </a:extLst>
          </p:cNvPr>
          <p:cNvSpPr/>
          <p:nvPr/>
        </p:nvSpPr>
        <p:spPr>
          <a:xfrm>
            <a:off x="1619582" y="2099016"/>
            <a:ext cx="2229770" cy="1721870"/>
          </a:xfrm>
          <a:prstGeom prst="hexago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1. GET FAMILIAR WITH THE DATA</a:t>
            </a:r>
          </a:p>
          <a:p>
            <a:pPr marL="228600" indent="-228600" algn="ctr">
              <a:buAutoNum type="arabicPeriod"/>
            </a:pPr>
            <a:endParaRPr lang="en-US" sz="1200" b="1" dirty="0"/>
          </a:p>
          <a:p>
            <a:pPr algn="ctr"/>
            <a:r>
              <a:rPr lang="en-US" sz="1200" dirty="0"/>
              <a:t>Listen to recordings; read and re-read transcripts</a:t>
            </a: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DFF2308A-682F-48D8-7BA0-F1D8138D5A8D}"/>
              </a:ext>
            </a:extLst>
          </p:cNvPr>
          <p:cNvSpPr/>
          <p:nvPr/>
        </p:nvSpPr>
        <p:spPr>
          <a:xfrm>
            <a:off x="8561441" y="2099016"/>
            <a:ext cx="2229770" cy="1721870"/>
          </a:xfrm>
          <a:prstGeom prst="hexagon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4. REVIEW THEMES</a:t>
            </a:r>
          </a:p>
          <a:p>
            <a:pPr marL="228600" indent="-228600" algn="ctr">
              <a:buAutoNum type="arabicPeriod"/>
            </a:pPr>
            <a:endParaRPr lang="en-US" sz="1200" b="1" dirty="0"/>
          </a:p>
          <a:p>
            <a:pPr algn="ctr"/>
            <a:r>
              <a:rPr lang="en-US" sz="1200" dirty="0"/>
              <a:t>Check themes against codes; create the ‘thematic map’</a:t>
            </a: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2D36B06D-4343-3647-6F20-0F3993099D07}"/>
              </a:ext>
            </a:extLst>
          </p:cNvPr>
          <p:cNvSpPr/>
          <p:nvPr/>
        </p:nvSpPr>
        <p:spPr>
          <a:xfrm>
            <a:off x="6247488" y="2099016"/>
            <a:ext cx="2229770" cy="1721870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3. SEARCH FOR THEMES</a:t>
            </a:r>
          </a:p>
          <a:p>
            <a:pPr marL="228600" indent="-228600" algn="ctr">
              <a:buAutoNum type="arabicPeriod"/>
            </a:pPr>
            <a:endParaRPr lang="en-US" sz="1200" b="1" dirty="0"/>
          </a:p>
          <a:p>
            <a:pPr algn="ctr"/>
            <a:r>
              <a:rPr lang="en-US" sz="1200" dirty="0"/>
              <a:t>Collate codes into potential themes, gather relevant data</a:t>
            </a:r>
          </a:p>
        </p:txBody>
      </p:sp>
    </p:spTree>
    <p:extLst>
      <p:ext uri="{BB962C8B-B14F-4D97-AF65-F5344CB8AC3E}">
        <p14:creationId xmlns:p14="http://schemas.microsoft.com/office/powerpoint/2010/main" val="2173660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5F30D-14FF-E24E-59FA-2F023F286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7EF356-6BA8-9016-CA73-1EE7B49415A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42F0AA7-896E-3550-6DBC-6057AF26EF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AU" dirty="0"/>
              <a:t>Stay in touch: </a:t>
            </a:r>
            <a:r>
              <a:rPr lang="en-AU" dirty="0">
                <a:hlinkClick r:id="rId3"/>
              </a:rPr>
              <a:t>y.banens@griffith.edu.au</a:t>
            </a:r>
            <a:r>
              <a:rPr lang="en-AU" dirty="0"/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75B0D1-956F-7872-108C-6CD8EFD0F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Wrap-up – further reading and contact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8995FB-BB4E-39CA-1B7E-E5D1DE693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Further reading: Braun &amp; Clarke</a:t>
            </a:r>
          </a:p>
          <a:p>
            <a:endParaRPr lang="en-AU" dirty="0"/>
          </a:p>
          <a:p>
            <a:r>
              <a:rPr lang="en-AU" dirty="0"/>
              <a:t>GitHub link again </a:t>
            </a:r>
          </a:p>
          <a:p>
            <a:endParaRPr lang="en-AU" dirty="0"/>
          </a:p>
          <a:p>
            <a:r>
              <a:rPr lang="en-AU" dirty="0"/>
              <a:t>Q&amp;A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B6E6F1-0E24-A088-7A01-1B6127405A9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3737" y="1369429"/>
            <a:ext cx="2888227" cy="4119142"/>
          </a:xfrm>
          <a:prstGeom prst="rect">
            <a:avLst/>
          </a:prstGeom>
        </p:spPr>
      </p:pic>
      <p:pic>
        <p:nvPicPr>
          <p:cNvPr id="13" name="Picture 12" descr="A QR Code">
            <a:extLst>
              <a:ext uri="{FF2B5EF4-FFF2-40B4-BE49-F238E27FC236}">
                <a16:creationId xmlns:a16="http://schemas.microsoft.com/office/drawing/2014/main" id="{9BC227EC-6EA3-8827-A80A-D5C6B98B25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2275" y="3021508"/>
            <a:ext cx="1879600" cy="1879600"/>
          </a:xfrm>
          <a:prstGeom prst="rect">
            <a:avLst/>
          </a:prstGeom>
        </p:spPr>
      </p:pic>
      <p:pic>
        <p:nvPicPr>
          <p:cNvPr id="15" name="Graphic 14" descr="Back with solid fill">
            <a:extLst>
              <a:ext uri="{FF2B5EF4-FFF2-40B4-BE49-F238E27FC236}">
                <a16:creationId xmlns:a16="http://schemas.microsoft.com/office/drawing/2014/main" id="{BA259923-FBED-E0A5-B8BB-7A8BFC747E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919801">
            <a:off x="3525075" y="2110345"/>
            <a:ext cx="914400" cy="914400"/>
          </a:xfrm>
          <a:prstGeom prst="rect">
            <a:avLst/>
          </a:prstGeom>
        </p:spPr>
      </p:pic>
      <p:pic>
        <p:nvPicPr>
          <p:cNvPr id="18" name="Graphic 17" descr="Arrow: Straight with solid fill">
            <a:extLst>
              <a:ext uri="{FF2B5EF4-FFF2-40B4-BE49-F238E27FC236}">
                <a16:creationId xmlns:a16="http://schemas.microsoft.com/office/drawing/2014/main" id="{FDB2D37E-6C8E-66A5-00C0-3B8BF23177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1959879">
            <a:off x="5049118" y="1532297"/>
            <a:ext cx="32751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159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A1D424-FC1A-8EF2-F7EA-58BEB060F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Enjoy the rest of </a:t>
            </a:r>
            <a:r>
              <a:rPr lang="en-US" dirty="0" err="1"/>
              <a:t>ResBaz</a:t>
            </a:r>
            <a:r>
              <a:rPr lang="en-US" dirty="0"/>
              <a:t>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644A30-23A4-97D6-8525-F44AD2963F0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F4A24F-8B5B-BD5B-C2A6-BAC684793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0" y="1238250"/>
            <a:ext cx="73660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93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A6FD006D-6C60-7989-6A91-46404D55C3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1127" b="11127"/>
          <a:stretch>
            <a:fillRect/>
          </a:stretch>
        </p:blipFill>
        <p:spPr/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D8FCEAA-6B86-E64E-3275-8EE87BFB4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72" y="227105"/>
            <a:ext cx="11163125" cy="942128"/>
          </a:xfrm>
        </p:spPr>
        <p:txBody>
          <a:bodyPr>
            <a:normAutofit/>
          </a:bodyPr>
          <a:lstStyle/>
          <a:p>
            <a:r>
              <a:rPr lang="en-US" dirty="0"/>
              <a:t>ACKNOWLEDGEMENT OF COUNTRY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9DD50-8843-B63C-EB23-24342D93DAC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505890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2019D38-9943-D265-B645-381E7C6CB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3781"/>
            <a:ext cx="6593958" cy="934323"/>
          </a:xfrm>
        </p:spPr>
        <p:txBody>
          <a:bodyPr>
            <a:normAutofit/>
          </a:bodyPr>
          <a:lstStyle/>
          <a:p>
            <a:r>
              <a:rPr lang="en-US" sz="2800" dirty="0"/>
              <a:t>What is Thematic Analysis?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9D61BB-182A-0FE3-D271-DEE2AB1EF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227" y="1173782"/>
            <a:ext cx="6593957" cy="47789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Braun &amp; Clarke classic article from 2008: </a:t>
            </a:r>
          </a:p>
          <a:p>
            <a:pPr>
              <a:buFontTx/>
              <a:buChar char="-"/>
            </a:pPr>
            <a:r>
              <a:rPr lang="en-AU" dirty="0"/>
              <a:t>“a poorly demarcated, rarely acknowledged, yet widely used </a:t>
            </a:r>
            <a:r>
              <a:rPr lang="en-AU" b="1" dirty="0"/>
              <a:t>qualitative analytic method</a:t>
            </a:r>
            <a:r>
              <a:rPr lang="en-AU" dirty="0"/>
              <a:t>.”</a:t>
            </a:r>
          </a:p>
          <a:p>
            <a:pPr marL="0" indent="0">
              <a:buNone/>
            </a:pPr>
            <a:r>
              <a:rPr lang="en-AU" dirty="0"/>
              <a:t>But also:</a:t>
            </a:r>
          </a:p>
          <a:p>
            <a:pPr>
              <a:buFontTx/>
              <a:buChar char="-"/>
            </a:pPr>
            <a:r>
              <a:rPr lang="en-AU" dirty="0"/>
              <a:t>“accessible and theoretically flexible approach to analysing qualitative data.”</a:t>
            </a:r>
          </a:p>
          <a:p>
            <a:pPr>
              <a:buFontTx/>
              <a:buChar char="-"/>
            </a:pPr>
            <a:endParaRPr lang="en-AU" dirty="0"/>
          </a:p>
          <a:p>
            <a:pPr marL="0" indent="0">
              <a:buNone/>
            </a:pPr>
            <a:r>
              <a:rPr lang="en-AU" dirty="0"/>
              <a:t>I describe it as:</a:t>
            </a:r>
          </a:p>
          <a:p>
            <a:pPr marL="0" indent="0">
              <a:buNone/>
            </a:pPr>
            <a:r>
              <a:rPr lang="en-US" b="1" dirty="0"/>
              <a:t>“a systematic way to create narrative meaning from a text corpus”</a:t>
            </a:r>
            <a:endParaRPr lang="en-AU" b="1" dirty="0"/>
          </a:p>
          <a:p>
            <a:endParaRPr lang="en-AU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CFFE332-5796-DEFA-B72A-50F5710D683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49A837-9784-DD69-315B-B8FDF40035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9116" y="543780"/>
            <a:ext cx="4136270" cy="589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8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84CCF-16E6-10E8-7A5D-4711DD5E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EE5B88-53A1-56C6-4B9D-64CF8045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What is Thematic Analysis?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D6D578E-73F1-F162-E41B-52379E091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52" y="1173782"/>
            <a:ext cx="4575650" cy="4778901"/>
          </a:xfrm>
        </p:spPr>
        <p:txBody>
          <a:bodyPr/>
          <a:lstStyle/>
          <a:p>
            <a:r>
              <a:rPr lang="en-US" dirty="0"/>
              <a:t>No algorithm/machine learning: manual work is the point!</a:t>
            </a:r>
          </a:p>
          <a:p>
            <a:r>
              <a:rPr lang="en-US" dirty="0"/>
              <a:t>6 phases</a:t>
            </a:r>
          </a:p>
          <a:p>
            <a:r>
              <a:rPr lang="en-US" dirty="0"/>
              <a:t>Reflexive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0AA224D-BF1C-533F-24FD-DF5FFC619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43D237-1CDF-688D-ACF3-A841BE451AE0}"/>
              </a:ext>
            </a:extLst>
          </p:cNvPr>
          <p:cNvSpPr txBox="1"/>
          <p:nvPr/>
        </p:nvSpPr>
        <p:spPr>
          <a:xfrm>
            <a:off x="2141621" y="6261629"/>
            <a:ext cx="980656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sz="1000" dirty="0"/>
              <a:t>Adapted from </a:t>
            </a:r>
            <a:r>
              <a:rPr lang="en-AU" sz="1000" dirty="0"/>
              <a:t>Braun, V., &amp; Clarke, V. (2006). Using Thematic Analysis in Psychology. </a:t>
            </a:r>
            <a:r>
              <a:rPr lang="en-AU" sz="1000" i="1" dirty="0"/>
              <a:t>Qualitative Research in Psychology</a:t>
            </a:r>
            <a:r>
              <a:rPr lang="en-AU" sz="1000" dirty="0"/>
              <a:t>, </a:t>
            </a:r>
            <a:r>
              <a:rPr lang="en-AU" sz="1000" i="1" dirty="0"/>
              <a:t>3</a:t>
            </a:r>
            <a:r>
              <a:rPr lang="en-AU" sz="1000" dirty="0"/>
              <a:t>(2), 77–101. </a:t>
            </a:r>
            <a:r>
              <a:rPr lang="en-AU" sz="1000" dirty="0">
                <a:hlinkClick r:id="rId3"/>
              </a:rPr>
              <a:t>https://doi.org/10.1191/1478088706qp063oa</a:t>
            </a:r>
            <a:endParaRPr lang="en-AU" sz="1000" dirty="0"/>
          </a:p>
          <a:p>
            <a:pPr algn="r"/>
            <a:endParaRPr lang="en-US" sz="1000" dirty="0"/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87210FA6-8B25-1ADB-D7EE-5F883B9461EB}"/>
              </a:ext>
            </a:extLst>
          </p:cNvPr>
          <p:cNvSpPr/>
          <p:nvPr/>
        </p:nvSpPr>
        <p:spPr>
          <a:xfrm>
            <a:off x="5384302" y="1519278"/>
            <a:ext cx="2229770" cy="1721870"/>
          </a:xfrm>
          <a:prstGeom prst="hexagon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6. PRODUCE THE REPORT</a:t>
            </a:r>
          </a:p>
          <a:p>
            <a:pPr marL="228600" indent="-228600" algn="ctr">
              <a:buAutoNum type="arabicPeriod"/>
            </a:pPr>
            <a:endParaRPr lang="en-US" sz="1200" b="1" dirty="0"/>
          </a:p>
          <a:p>
            <a:pPr algn="ctr"/>
            <a:r>
              <a:rPr lang="en-US" sz="1200" dirty="0"/>
              <a:t>Select extracts, relate back to question, write scholarly report</a:t>
            </a: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BE34EB38-9050-0A47-744B-29A51B6309A2}"/>
              </a:ext>
            </a:extLst>
          </p:cNvPr>
          <p:cNvSpPr/>
          <p:nvPr/>
        </p:nvSpPr>
        <p:spPr>
          <a:xfrm>
            <a:off x="9414624" y="1510401"/>
            <a:ext cx="2229770" cy="1721870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2. GENERATE CODES</a:t>
            </a:r>
          </a:p>
          <a:p>
            <a:pPr marL="228600" indent="-228600" algn="ctr">
              <a:buAutoNum type="arabicPeriod"/>
            </a:pPr>
            <a:endParaRPr lang="en-US" sz="1200" b="1" dirty="0"/>
          </a:p>
          <a:p>
            <a:pPr algn="ctr"/>
            <a:r>
              <a:rPr lang="en-US" sz="1200" dirty="0"/>
              <a:t>Code data in a systematic way</a:t>
            </a: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8C55AF02-07F0-A1C5-3910-A421D5DB147F}"/>
              </a:ext>
            </a:extLst>
          </p:cNvPr>
          <p:cNvSpPr/>
          <p:nvPr/>
        </p:nvSpPr>
        <p:spPr>
          <a:xfrm>
            <a:off x="5384302" y="3361426"/>
            <a:ext cx="2229770" cy="1721870"/>
          </a:xfrm>
          <a:prstGeom prst="hexag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5. DEFINE AND NAME THEMES</a:t>
            </a:r>
          </a:p>
          <a:p>
            <a:pPr marL="228600" indent="-228600" algn="ctr">
              <a:buAutoNum type="arabicPeriod"/>
            </a:pPr>
            <a:endParaRPr lang="en-US" sz="1200" b="1" dirty="0"/>
          </a:p>
          <a:p>
            <a:pPr algn="ctr"/>
            <a:r>
              <a:rPr lang="en-US" sz="1200" dirty="0"/>
              <a:t>Refine themes, elucidate overall story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0CBBA3AB-A18F-F729-1F92-DBC7D04359EC}"/>
              </a:ext>
            </a:extLst>
          </p:cNvPr>
          <p:cNvSpPr/>
          <p:nvPr/>
        </p:nvSpPr>
        <p:spPr>
          <a:xfrm>
            <a:off x="7346760" y="543782"/>
            <a:ext cx="2229770" cy="1721870"/>
          </a:xfrm>
          <a:prstGeom prst="hexago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1. GET FAMILIAR WITH THE DATA</a:t>
            </a:r>
          </a:p>
          <a:p>
            <a:pPr marL="228600" indent="-228600" algn="ctr">
              <a:buAutoNum type="arabicPeriod"/>
            </a:pPr>
            <a:endParaRPr lang="en-US" sz="1200" b="1" dirty="0"/>
          </a:p>
          <a:p>
            <a:pPr algn="ctr"/>
            <a:r>
              <a:rPr lang="en-US" sz="1200" dirty="0"/>
              <a:t>Listen to recordings; read and re-read transcripts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92F081E4-1A8C-0EDC-359D-450EF92BBC32}"/>
              </a:ext>
            </a:extLst>
          </p:cNvPr>
          <p:cNvSpPr/>
          <p:nvPr/>
        </p:nvSpPr>
        <p:spPr>
          <a:xfrm>
            <a:off x="7399463" y="4222361"/>
            <a:ext cx="2229770" cy="1721870"/>
          </a:xfrm>
          <a:prstGeom prst="hexagon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4. REVIEW THEMES</a:t>
            </a:r>
          </a:p>
          <a:p>
            <a:pPr marL="228600" indent="-228600" algn="ctr">
              <a:buAutoNum type="arabicPeriod"/>
            </a:pPr>
            <a:endParaRPr lang="en-US" sz="1200" b="1" dirty="0"/>
          </a:p>
          <a:p>
            <a:pPr algn="ctr"/>
            <a:r>
              <a:rPr lang="en-US" sz="1200" dirty="0"/>
              <a:t>Check themes against codes; create the ‘thematic map’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564FF71F-7068-04DA-9162-6489C808AC17}"/>
              </a:ext>
            </a:extLst>
          </p:cNvPr>
          <p:cNvSpPr/>
          <p:nvPr/>
        </p:nvSpPr>
        <p:spPr>
          <a:xfrm>
            <a:off x="9414624" y="3361426"/>
            <a:ext cx="2229770" cy="1721870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3. SEARCH FOR THEMES</a:t>
            </a:r>
          </a:p>
          <a:p>
            <a:pPr marL="228600" indent="-228600" algn="ctr">
              <a:buAutoNum type="arabicPeriod"/>
            </a:pPr>
            <a:endParaRPr lang="en-US" sz="1200" b="1" dirty="0"/>
          </a:p>
          <a:p>
            <a:pPr algn="ctr"/>
            <a:r>
              <a:rPr lang="en-US" sz="1200" dirty="0"/>
              <a:t>Collate codes into potential themes, gather relevant data</a:t>
            </a:r>
          </a:p>
        </p:txBody>
      </p:sp>
    </p:spTree>
    <p:extLst>
      <p:ext uri="{BB962C8B-B14F-4D97-AF65-F5344CB8AC3E}">
        <p14:creationId xmlns:p14="http://schemas.microsoft.com/office/powerpoint/2010/main" val="1702261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5DE31-AFF7-34A9-620B-D0D932889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0CF0A-7CCB-11DA-771F-9D583FFB0C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BB40FAB-C0C8-C25F-C254-EAED52B78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This is not a TA workshop!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BF8968-50B1-235A-F1A2-F25BE8005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b="1" dirty="0"/>
              <a:t>I am not an expert!</a:t>
            </a:r>
          </a:p>
          <a:p>
            <a:r>
              <a:rPr lang="en-AU" dirty="0"/>
              <a:t>TA can adapt to lots of theoretical approaches, lots of methodological variations</a:t>
            </a:r>
          </a:p>
          <a:p>
            <a:r>
              <a:rPr lang="en-AU" dirty="0"/>
              <a:t>I have no opinion on any of that! I’m just sharing a working method.</a:t>
            </a:r>
          </a:p>
          <a:p>
            <a:endParaRPr lang="en-AU" dirty="0"/>
          </a:p>
          <a:p>
            <a:pPr marL="0" indent="0">
              <a:buNone/>
            </a:pPr>
            <a:r>
              <a:rPr lang="en-AU" b="1" dirty="0"/>
              <a:t>Two aims for today:</a:t>
            </a:r>
          </a:p>
          <a:p>
            <a:pPr marL="422408" indent="-457200">
              <a:buFont typeface="+mj-lt"/>
              <a:buAutoNum type="arabicPeriod"/>
            </a:pPr>
            <a:r>
              <a:rPr lang="en-AU" dirty="0"/>
              <a:t>Help you with your TA project, and;</a:t>
            </a:r>
          </a:p>
          <a:p>
            <a:pPr marL="422408" indent="-457200">
              <a:buFont typeface="+mj-lt"/>
              <a:buAutoNum type="arabicPeriod"/>
            </a:pPr>
            <a:r>
              <a:rPr lang="en-AU" dirty="0"/>
              <a:t>Show you what Obsidian is capable of</a:t>
            </a:r>
          </a:p>
          <a:p>
            <a:pPr lvl="1"/>
            <a:endParaRPr lang="en-AU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83F5AC1-5157-DAAD-D8AC-1CC7129451A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</p:spTree>
    <p:extLst>
      <p:ext uri="{BB962C8B-B14F-4D97-AF65-F5344CB8AC3E}">
        <p14:creationId xmlns:p14="http://schemas.microsoft.com/office/powerpoint/2010/main" val="3115777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11401-3E8D-BA3B-6264-D2CDE32E25C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22577F0B-DF3D-DC74-18DB-11E146604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Obsidian?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05F14D-2DCB-0D32-AA80-BB355CD9E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208" y="1173782"/>
            <a:ext cx="7353488" cy="5487957"/>
          </a:xfrm>
        </p:spPr>
        <p:txBody>
          <a:bodyPr>
            <a:normAutofit/>
          </a:bodyPr>
          <a:lstStyle/>
          <a:p>
            <a:r>
              <a:rPr lang="en-AU" dirty="0"/>
              <a:t>What Obsidian is:</a:t>
            </a:r>
          </a:p>
          <a:p>
            <a:pPr lvl="1"/>
            <a:r>
              <a:rPr lang="en-AU" dirty="0"/>
              <a:t>plain-text</a:t>
            </a:r>
          </a:p>
          <a:p>
            <a:pPr lvl="1"/>
            <a:r>
              <a:rPr lang="en-AU" dirty="0"/>
              <a:t>Local</a:t>
            </a:r>
          </a:p>
          <a:p>
            <a:pPr lvl="1"/>
            <a:r>
              <a:rPr lang="en-AU" dirty="0"/>
              <a:t>linked notes</a:t>
            </a:r>
          </a:p>
          <a:p>
            <a:pPr lvl="1"/>
            <a:r>
              <a:rPr lang="en-AU" b="1" dirty="0"/>
              <a:t>not a data analysis program</a:t>
            </a:r>
          </a:p>
          <a:p>
            <a:r>
              <a:rPr lang="en-AU" dirty="0"/>
              <a:t>Key features relevant to TA: </a:t>
            </a:r>
          </a:p>
          <a:p>
            <a:pPr lvl="1"/>
            <a:r>
              <a:rPr lang="en-AU" dirty="0"/>
              <a:t>bidirectional links, </a:t>
            </a:r>
          </a:p>
          <a:p>
            <a:pPr lvl="1"/>
            <a:r>
              <a:rPr lang="en-AU" dirty="0"/>
              <a:t>front matter/properties, </a:t>
            </a:r>
          </a:p>
          <a:p>
            <a:pPr lvl="1"/>
            <a:r>
              <a:rPr lang="en-AU" dirty="0"/>
              <a:t>templates, </a:t>
            </a:r>
          </a:p>
          <a:p>
            <a:pPr lvl="1"/>
            <a:r>
              <a:rPr lang="en-AU" dirty="0"/>
              <a:t>keyboard shortcuts</a:t>
            </a:r>
          </a:p>
          <a:p>
            <a:pPr lvl="1"/>
            <a:r>
              <a:rPr lang="en-AU" dirty="0"/>
              <a:t>plugins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548AF1-FBF3-34F4-B8D7-FF76FB6C6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882" y="653524"/>
            <a:ext cx="5582023" cy="558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74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F56E3-522F-25A0-E426-B902E032D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36D37-AD83-4899-28BA-F317029058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3739BB7F-8B5E-FEED-53FB-B72389FD8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 properties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102965-65D6-9AD9-E487-1D91F958F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208" y="1173782"/>
            <a:ext cx="4464841" cy="5487957"/>
          </a:xfrm>
        </p:spPr>
        <p:txBody>
          <a:bodyPr>
            <a:normAutofit/>
          </a:bodyPr>
          <a:lstStyle/>
          <a:p>
            <a:r>
              <a:rPr lang="en-AU" dirty="0"/>
              <a:t>Essential to the TA process</a:t>
            </a:r>
          </a:p>
          <a:p>
            <a:pPr lvl="1"/>
            <a:r>
              <a:rPr lang="en-AU" dirty="0"/>
              <a:t>Attributes you can give each file</a:t>
            </a:r>
          </a:p>
          <a:p>
            <a:pPr lvl="1"/>
            <a:r>
              <a:rPr lang="en-AU" dirty="0"/>
              <a:t>Also called ‘front matter’</a:t>
            </a:r>
          </a:p>
          <a:p>
            <a:pPr lvl="1"/>
            <a:r>
              <a:rPr lang="en-AU" dirty="0"/>
              <a:t>Different data types (date, number, tags, etc)</a:t>
            </a:r>
          </a:p>
          <a:p>
            <a:pPr lvl="1"/>
            <a:r>
              <a:rPr lang="en-AU" dirty="0"/>
              <a:t>Written in YAML</a:t>
            </a:r>
          </a:p>
          <a:p>
            <a:pPr lvl="1"/>
            <a:r>
              <a:rPr lang="en-AU" b="1" dirty="0"/>
              <a:t>Allows Obsidian to behave like a database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5CE054-7500-20BA-A547-30F3F5F38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203" y="1146888"/>
            <a:ext cx="5732108" cy="43009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10642A-B8A1-B7AF-A44A-DDEE37DD673D}"/>
              </a:ext>
            </a:extLst>
          </p:cNvPr>
          <p:cNvSpPr txBox="1"/>
          <p:nvPr/>
        </p:nvSpPr>
        <p:spPr>
          <a:xfrm>
            <a:off x="4887715" y="6314218"/>
            <a:ext cx="74958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from </a:t>
            </a:r>
            <a:r>
              <a:rPr lang="en-US" sz="1000" dirty="0" err="1"/>
              <a:t>Obsidian.Rocks</a:t>
            </a:r>
            <a:r>
              <a:rPr lang="en-US" sz="1000" dirty="0"/>
              <a:t>, ‘An Introduction to Obsidian Properties’: https://</a:t>
            </a:r>
            <a:r>
              <a:rPr lang="en-US" sz="1000" dirty="0" err="1"/>
              <a:t>obsidian.rocks</a:t>
            </a:r>
            <a:r>
              <a:rPr lang="en-US" sz="1000" dirty="0"/>
              <a:t>/an-introduction-to-obsidian-properties/</a:t>
            </a:r>
          </a:p>
        </p:txBody>
      </p:sp>
    </p:spTree>
    <p:extLst>
      <p:ext uri="{BB962C8B-B14F-4D97-AF65-F5344CB8AC3E}">
        <p14:creationId xmlns:p14="http://schemas.microsoft.com/office/powerpoint/2010/main" val="759188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E459E15-A5C2-D25F-0C30-E5AEA799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– the finished product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2EA6D5D-DA66-B39B-7DF6-8D1206C7A33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43C7EB-9F58-222F-5934-0706FB3F8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443" y="1173782"/>
            <a:ext cx="8793114" cy="554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37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02621-1BA9-8E48-7B2D-D0EDFB6A0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22D063E-69AE-3B33-BE51-AEF8FB21C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Hands-on – getting set up – ~5 minutes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E04F42-EE37-5C98-EDC0-CEB6B36A7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the sample vault: </a:t>
            </a:r>
            <a:r>
              <a:rPr lang="en-US" dirty="0">
                <a:hlinkClick r:id="rId3"/>
              </a:rPr>
              <a:t>https://ybanens.github.io/talks/resbaz-obsidian</a:t>
            </a:r>
            <a:endParaRPr lang="en-US" dirty="0"/>
          </a:p>
          <a:p>
            <a:r>
              <a:rPr lang="en-US" dirty="0"/>
              <a:t>Instructions here: </a:t>
            </a:r>
            <a:r>
              <a:rPr lang="en-US" dirty="0">
                <a:hlinkClick r:id="rId4"/>
              </a:rPr>
              <a:t>https://ybanens.github.io/talks/resbaz-obsidian/setup</a:t>
            </a:r>
            <a:r>
              <a:rPr lang="en-US" dirty="0"/>
              <a:t>  </a:t>
            </a:r>
          </a:p>
          <a:p>
            <a:r>
              <a:rPr lang="en-US" dirty="0"/>
              <a:t>Check for: </a:t>
            </a:r>
          </a:p>
          <a:p>
            <a:pPr lvl="1"/>
            <a:r>
              <a:rPr lang="en-US" dirty="0"/>
              <a:t>Templates in place</a:t>
            </a:r>
          </a:p>
          <a:p>
            <a:pPr lvl="1"/>
            <a:r>
              <a:rPr lang="en-US" dirty="0"/>
              <a:t>Auto note mover plugin in place and set up</a:t>
            </a:r>
          </a:p>
          <a:p>
            <a:pPr lvl="1"/>
            <a:r>
              <a:rPr lang="en-US" dirty="0"/>
              <a:t>Hotkeys set up</a:t>
            </a:r>
          </a:p>
          <a:p>
            <a:pPr lvl="1"/>
            <a:r>
              <a:rPr lang="en-US" dirty="0"/>
              <a:t>How-to notes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4CC8010-1CFA-8977-4015-D1CEB2B4C90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CRICOS: 00233E  |  TEQSA: PRV12076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E5F1CC-C284-4104-68FD-B4CF223355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4236" y="3563232"/>
            <a:ext cx="2807066" cy="2807066"/>
          </a:xfrm>
          <a:prstGeom prst="rect">
            <a:avLst/>
          </a:prstGeom>
        </p:spPr>
      </p:pic>
      <p:pic>
        <p:nvPicPr>
          <p:cNvPr id="4" name="Graphic 3" descr="Back with solid fill">
            <a:extLst>
              <a:ext uri="{FF2B5EF4-FFF2-40B4-BE49-F238E27FC236}">
                <a16:creationId xmlns:a16="http://schemas.microsoft.com/office/drawing/2014/main" id="{29897A00-09A1-AE1D-6DAC-F4D5F7FFA0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735635">
            <a:off x="9271005" y="1953865"/>
            <a:ext cx="234256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4098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end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-Standard.pptx" id="{615CF041-4061-A741-9122-BAC9B0528811}" vid="{A6E13444-9135-4244-A561-004EBE759A0C}"/>
    </a:ext>
  </a:extLst>
</a:theme>
</file>

<file path=ppt/theme/theme2.xml><?xml version="1.0" encoding="utf-8"?>
<a:theme xmlns:a="http://schemas.openxmlformats.org/drawingml/2006/main" name="Feature image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-Standard.pptx" id="{615CF041-4061-A741-9122-BAC9B0528811}" vid="{01AD1497-3767-8149-829D-7317BB06385C}"/>
    </a:ext>
  </a:extLst>
</a:theme>
</file>

<file path=ppt/theme/theme3.xml><?xml version="1.0" encoding="utf-8"?>
<a:theme xmlns:a="http://schemas.openxmlformats.org/drawingml/2006/main" name="Text with large im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-Standard.pptx" id="{615CF041-4061-A741-9122-BAC9B0528811}" vid="{9161EEB8-A68B-7C47-B118-A3E1154E9913}"/>
    </a:ext>
  </a:extLst>
</a:theme>
</file>

<file path=ppt/theme/theme4.xml><?xml version="1.0" encoding="utf-8"?>
<a:theme xmlns:a="http://schemas.openxmlformats.org/drawingml/2006/main" name="Text with small image">
  <a:themeElements>
    <a:clrScheme name="Custom 5">
      <a:dk1>
        <a:srgbClr val="000000"/>
      </a:dk1>
      <a:lt1>
        <a:srgbClr val="FFFFFF"/>
      </a:lt1>
      <a:dk2>
        <a:srgbClr val="ED2223"/>
      </a:dk2>
      <a:lt2>
        <a:srgbClr val="FEFFFF"/>
      </a:lt2>
      <a:accent1>
        <a:srgbClr val="ED2223"/>
      </a:accent1>
      <a:accent2>
        <a:srgbClr val="ED2223"/>
      </a:accent2>
      <a:accent3>
        <a:srgbClr val="ED2223"/>
      </a:accent3>
      <a:accent4>
        <a:srgbClr val="ED2223"/>
      </a:accent4>
      <a:accent5>
        <a:srgbClr val="ED2223"/>
      </a:accent5>
      <a:accent6>
        <a:srgbClr val="ED2223"/>
      </a:accent6>
      <a:hlink>
        <a:srgbClr val="C0C0C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dirty="0" smtClean="0">
            <a:latin typeface="Arial"/>
            <a:cs typeface="Arial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Template-Standard.pptx" id="{615CF041-4061-A741-9122-BAC9B0528811}" vid="{E9BD36D8-885F-ED4B-BE68-3477A7921265}"/>
    </a:ext>
  </a:extLst>
</a:theme>
</file>

<file path=ppt/theme/theme5.xml><?xml version="1.0" encoding="utf-8"?>
<a:theme xmlns:a="http://schemas.openxmlformats.org/drawingml/2006/main" name="Text onl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-Standard.pptx" id="{615CF041-4061-A741-9122-BAC9B0528811}" vid="{E5296565-F2BF-9145-A24E-E53BC7029C4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EEF99CF00F1643BB1AB7B5BE166788" ma:contentTypeVersion="30" ma:contentTypeDescription="Create a new document." ma:contentTypeScope="" ma:versionID="07fc304532550535850b420fc67852e6">
  <xsd:schema xmlns:xsd="http://www.w3.org/2001/XMLSchema" xmlns:xs="http://www.w3.org/2001/XMLSchema" xmlns:p="http://schemas.microsoft.com/office/2006/metadata/properties" xmlns:ns1="http://schemas.microsoft.com/sharepoint/v3" xmlns:ns2="bc94be7e-9ca4-423c-8c91-c1495693bfd3" xmlns:ns3="dcc1c404-8c90-46b8-b17a-92a19453bf1d" targetNamespace="http://schemas.microsoft.com/office/2006/metadata/properties" ma:root="true" ma:fieldsID="c928424769f6749f2be34149fbe277ad" ns1:_="" ns2:_="" ns3:_="">
    <xsd:import namespace="http://schemas.microsoft.com/sharepoint/v3"/>
    <xsd:import namespace="bc94be7e-9ca4-423c-8c91-c1495693bfd3"/>
    <xsd:import namespace="dcc1c404-8c90-46b8-b17a-92a19453bf1d"/>
    <xsd:element name="properties">
      <xsd:complexType>
        <xsd:sequence>
          <xsd:element name="documentManagement">
            <xsd:complexType>
              <xsd:all>
                <xsd:element ref="ns2:Locationonsite" minOccurs="0"/>
                <xsd:element ref="ns2:_Flow_SignoffStatus" minOccurs="0"/>
                <xsd:element ref="ns2:imag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Wordsmithfor2023MBALeadnurture" minOccurs="0"/>
                <xsd:element ref="ns2:MediaServiceSearchProperties" minOccurs="0"/>
                <xsd:element ref="ns2:MediaServiceObjectDetectorVersions" minOccurs="0"/>
                <xsd:element ref="ns2:Category" minOccurs="0"/>
                <xsd:element ref="ns2:ArtefactType" minOccurs="0"/>
                <xsd:element ref="ns2: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4be7e-9ca4-423c-8c91-c1495693bfd3" elementFormDefault="qualified">
    <xsd:import namespace="http://schemas.microsoft.com/office/2006/documentManagement/types"/>
    <xsd:import namespace="http://schemas.microsoft.com/office/infopath/2007/PartnerControls"/>
    <xsd:element name="Locationonsite" ma:index="2" nillable="true" ma:displayName="Location on site" ma:format="Dropdown" ma:internalName="Locationonsite" ma:readOnly="false">
      <xsd:simpleType>
        <xsd:restriction base="dms:Text">
          <xsd:maxLength value="255"/>
        </xsd:restriction>
      </xsd:simpleType>
    </xsd:element>
    <xsd:element name="_Flow_SignoffStatus" ma:index="3" nillable="true" ma:displayName="Sign-off status" ma:internalName="Sign_x002d_off_x0020_status" ma:readOnly="false">
      <xsd:simpleType>
        <xsd:restriction base="dms:Text"/>
      </xsd:simpleType>
    </xsd:element>
    <xsd:element name="image" ma:index="4" nillable="true" ma:displayName="image" ma:format="Thumbnail" ma:internalName="image" ma:readOnly="false">
      <xsd:simpleType>
        <xsd:restriction base="dms:Unknown"/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hidden="true" ma:internalName="MediaServiceAutoTags" ma:readOnly="true">
      <xsd:simpleType>
        <xsd:restriction base="dms:Text"/>
      </xsd:simpleType>
    </xsd:element>
    <xsd:element name="MediaServiceOCR" ma:index="13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d7fcee89-5a73-4a7b-ac3d-7e05f0940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Wordsmithfor2023MBALeadnurture" ma:index="29" nillable="true" ma:displayName="Wordsmith for 2023 MBA Lead nurture" ma:default="1" ma:description="Docs tagged to be edited by copywriter, to then be included into 2023 MBA lead nurture process in SalesForce." ma:format="Dropdown" ma:hidden="true" ma:internalName="Wordsmithfor2023MBALeadnurture" ma:readOnly="false">
      <xsd:simpleType>
        <xsd:restriction base="dms:Boolean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ategory" ma:index="32" nillable="true" ma:displayName="Category" ma:format="Dropdown" ma:internalName="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Forms"/>
                    <xsd:enumeration value="Fonts"/>
                    <xsd:enumeration value="Analytics"/>
                    <xsd:enumeration value="Accessibility"/>
                    <xsd:enumeration value="Images"/>
                    <xsd:enumeration value="Buttons"/>
                    <xsd:enumeration value="Components"/>
                    <xsd:enumeration value="Governance"/>
                    <xsd:enumeration value="Common issues"/>
                    <xsd:enumeration value="Navigation"/>
                    <xsd:enumeration value="Files, folders, assets"/>
                    <xsd:enumeration value="Choice 12"/>
                  </xsd:restriction>
                </xsd:simpleType>
              </xsd:element>
            </xsd:sequence>
          </xsd:extension>
        </xsd:complexContent>
      </xsd:complexType>
    </xsd:element>
    <xsd:element name="ArtefactType" ma:index="33" nillable="true" ma:displayName="Artefact Type" ma:format="Dropdown" ma:internalName="ArtefactType">
      <xsd:simpleType>
        <xsd:restriction base="dms:Text">
          <xsd:maxLength value="255"/>
        </xsd:restriction>
      </xsd:simpleType>
    </xsd:element>
    <xsd:element name="Year" ma:index="34" nillable="true" ma:displayName="Year" ma:description="The year this job took place" ma:format="Dropdown" ma:internalName="Yea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c1c404-8c90-46b8-b17a-92a19453bf1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8" nillable="true" ma:displayName="Taxonomy Catch All Column" ma:hidden="true" ma:list="{b5f714c8-f3fe-4ca8-bffe-ff305a935499}" ma:internalName="TaxCatchAll" ma:readOnly="false" ma:showField="CatchAllData" ma:web="dcc1c404-8c90-46b8-b17a-92a19453bf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ocationonsite xmlns="bc94be7e-9ca4-423c-8c91-c1495693bfd3" xsi:nil="true"/>
    <_Flow_SignoffStatus xmlns="bc94be7e-9ca4-423c-8c91-c1495693bfd3" xsi:nil="true"/>
    <lcf76f155ced4ddcb4097134ff3c332f xmlns="bc94be7e-9ca4-423c-8c91-c1495693bfd3">
      <Terms xmlns="http://schemas.microsoft.com/office/infopath/2007/PartnerControls"/>
    </lcf76f155ced4ddcb4097134ff3c332f>
    <TaxCatchAll xmlns="dcc1c404-8c90-46b8-b17a-92a19453bf1d" xsi:nil="true"/>
    <image xmlns="bc94be7e-9ca4-423c-8c91-c1495693bfd3" xsi:nil="true"/>
    <Wordsmithfor2023MBALeadnurture xmlns="bc94be7e-9ca4-423c-8c91-c1495693bfd3">true</Wordsmithfor2023MBALeadnurture>
    <Category xmlns="bc94be7e-9ca4-423c-8c91-c1495693bfd3" xsi:nil="true"/>
    <Year xmlns="bc94be7e-9ca4-423c-8c91-c1495693bfd3" xsi:nil="true"/>
    <ArtefactType xmlns="bc94be7e-9ca4-423c-8c91-c1495693bfd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6464BB-60AC-46CC-A02F-87A2A4CE17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c94be7e-9ca4-423c-8c91-c1495693bfd3"/>
    <ds:schemaRef ds:uri="dcc1c404-8c90-46b8-b17a-92a19453bf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DB04DF-6F9A-4A07-B77A-747ACCD130DB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bc94be7e-9ca4-423c-8c91-c1495693bfd3"/>
    <ds:schemaRef ds:uri="http://purl.org/dc/terms/"/>
    <ds:schemaRef ds:uri="http://schemas.microsoft.com/sharepoint/v3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dcc1c404-8c90-46b8-b17a-92a19453bf1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16ADF14-D818-45A8-AC24-746EACE3BBB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507654c-1543-47e1-81c5-300c2627be14}" enabled="1" method="Privileged" siteId="{5a7cc8ab-a4dc-4f9b-bf60-66714049ad6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Title and end slides</Template>
  <TotalTime>1697</TotalTime>
  <Words>1601</Words>
  <Application>Microsoft Macintosh PowerPoint</Application>
  <PresentationFormat>Widescreen</PresentationFormat>
  <Paragraphs>218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Griffith Sans Text</vt:lpstr>
      <vt:lpstr>Griffith Serif Display</vt:lpstr>
      <vt:lpstr>Griffith Sans Display</vt:lpstr>
      <vt:lpstr>Title and end slides</vt:lpstr>
      <vt:lpstr>Feature image slides</vt:lpstr>
      <vt:lpstr>Text with large image</vt:lpstr>
      <vt:lpstr>Text with small image</vt:lpstr>
      <vt:lpstr>Text only</vt:lpstr>
      <vt:lpstr>Thematic Analysis with Obsidian</vt:lpstr>
      <vt:lpstr>ACKNOWLEDGEMENT OF COUNTRY</vt:lpstr>
      <vt:lpstr>What is Thematic Analysis?</vt:lpstr>
      <vt:lpstr>What is Thematic Analysis?</vt:lpstr>
      <vt:lpstr>This is not a TA workshop!</vt:lpstr>
      <vt:lpstr>Why Obsidian?</vt:lpstr>
      <vt:lpstr>Note properties</vt:lpstr>
      <vt:lpstr>Demo – the finished product</vt:lpstr>
      <vt:lpstr>Hands-on – getting set up – ~5 minutes </vt:lpstr>
      <vt:lpstr>Demo – main coding workflow</vt:lpstr>
      <vt:lpstr>Hands-on – main coding workflow – ~15 minutes</vt:lpstr>
      <vt:lpstr>Demo – adding themes</vt:lpstr>
      <vt:lpstr>Hands-on – adding themes – ~7 minutes</vt:lpstr>
      <vt:lpstr>Demo – ‘bases’</vt:lpstr>
      <vt:lpstr>My experience – topics vs themes</vt:lpstr>
      <vt:lpstr>Wrap-up – workflow summary</vt:lpstr>
      <vt:lpstr>Wrap-up – further reading and contact</vt:lpstr>
      <vt:lpstr>Enjoy the rest of ResBaz!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Yuri Banens</dc:creator>
  <cp:lastModifiedBy>Yuri Banens</cp:lastModifiedBy>
  <cp:revision>6</cp:revision>
  <dcterms:created xsi:type="dcterms:W3CDTF">2026-06-18T04:10:16Z</dcterms:created>
  <dcterms:modified xsi:type="dcterms:W3CDTF">2026-06-24T23:16:06Z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0x01010030EEF99CF00F1643BB1AB7B5BE166788</vt:lpwstr>
  </property>
  <property fmtid="{D5CDD505-2E9C-101B-9397-08002B2CF9AE}" pid="3" name="MSIP_Label_adaa4be3-f650-4692-881a-64ae220cbceb_Enabled">
    <vt:lpwstr>true</vt:lpwstr>
  </property>
  <property fmtid="{D5CDD505-2E9C-101B-9397-08002B2CF9AE}" pid="4" name="MSIP_Label_adaa4be3-f650-4692-881a-64ae220cbceb_SetDate">
    <vt:lpwstr>2023-02-15T01:07:36Z</vt:lpwstr>
  </property>
  <property fmtid="{D5CDD505-2E9C-101B-9397-08002B2CF9AE}" pid="5" name="MSIP_Label_adaa4be3-f650-4692-881a-64ae220cbceb_Method">
    <vt:lpwstr>Standard</vt:lpwstr>
  </property>
  <property fmtid="{D5CDD505-2E9C-101B-9397-08002B2CF9AE}" pid="6" name="MSIP_Label_adaa4be3-f650-4692-881a-64ae220cbceb_Name">
    <vt:lpwstr>OFFICIAL  Internal (External sharing)</vt:lpwstr>
  </property>
  <property fmtid="{D5CDD505-2E9C-101B-9397-08002B2CF9AE}" pid="7" name="MSIP_Label_adaa4be3-f650-4692-881a-64ae220cbceb_SiteId">
    <vt:lpwstr>5a7cc8ab-a4dc-4f9b-bf60-66714049ad62</vt:lpwstr>
  </property>
  <property fmtid="{D5CDD505-2E9C-101B-9397-08002B2CF9AE}" pid="8" name="MSIP_Label_adaa4be3-f650-4692-881a-64ae220cbceb_ActionId">
    <vt:lpwstr>f1258385-b749-48a9-b6d8-f5eae5a1bce2</vt:lpwstr>
  </property>
  <property fmtid="{D5CDD505-2E9C-101B-9397-08002B2CF9AE}" pid="9" name="MSIP_Label_adaa4be3-f650-4692-881a-64ae220cbceb_ContentBits">
    <vt:lpwstr>0</vt:lpwstr>
  </property>
  <property fmtid="{D5CDD505-2E9C-101B-9397-08002B2CF9AE}" pid="10" name="MediaServiceImageTags">
    <vt:lpwstr/>
  </property>
</Properties>
</file>